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4"/>
  </p:sldMasterIdLst>
  <p:notesMasterIdLst>
    <p:notesMasterId r:id="rId91"/>
  </p:notesMasterIdLst>
  <p:sldIdLst>
    <p:sldId id="324" r:id="rId5"/>
    <p:sldId id="325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62" r:id="rId25"/>
    <p:sldId id="363" r:id="rId26"/>
    <p:sldId id="364" r:id="rId27"/>
    <p:sldId id="344" r:id="rId28"/>
    <p:sldId id="345" r:id="rId29"/>
    <p:sldId id="346" r:id="rId30"/>
    <p:sldId id="347" r:id="rId31"/>
    <p:sldId id="348" r:id="rId32"/>
    <p:sldId id="349" r:id="rId33"/>
    <p:sldId id="350" r:id="rId34"/>
    <p:sldId id="351" r:id="rId35"/>
    <p:sldId id="352" r:id="rId36"/>
    <p:sldId id="353" r:id="rId37"/>
    <p:sldId id="354" r:id="rId38"/>
    <p:sldId id="355" r:id="rId39"/>
    <p:sldId id="356" r:id="rId40"/>
    <p:sldId id="357" r:id="rId41"/>
    <p:sldId id="358" r:id="rId42"/>
    <p:sldId id="359" r:id="rId43"/>
    <p:sldId id="360" r:id="rId44"/>
    <p:sldId id="361" r:id="rId45"/>
    <p:sldId id="281" r:id="rId46"/>
    <p:sldId id="322" r:id="rId47"/>
    <p:sldId id="323" r:id="rId48"/>
    <p:sldId id="312" r:id="rId49"/>
    <p:sldId id="313" r:id="rId50"/>
    <p:sldId id="314" r:id="rId51"/>
    <p:sldId id="315" r:id="rId52"/>
    <p:sldId id="316" r:id="rId53"/>
    <p:sldId id="317" r:id="rId54"/>
    <p:sldId id="365" r:id="rId55"/>
    <p:sldId id="318" r:id="rId56"/>
    <p:sldId id="319" r:id="rId57"/>
    <p:sldId id="367" r:id="rId58"/>
    <p:sldId id="366" r:id="rId59"/>
    <p:sldId id="284" r:id="rId60"/>
    <p:sldId id="294" r:id="rId61"/>
    <p:sldId id="293" r:id="rId62"/>
    <p:sldId id="295" r:id="rId63"/>
    <p:sldId id="296" r:id="rId64"/>
    <p:sldId id="297" r:id="rId65"/>
    <p:sldId id="306" r:id="rId66"/>
    <p:sldId id="298" r:id="rId67"/>
    <p:sldId id="275" r:id="rId68"/>
    <p:sldId id="276" r:id="rId69"/>
    <p:sldId id="286" r:id="rId70"/>
    <p:sldId id="277" r:id="rId71"/>
    <p:sldId id="285" r:id="rId72"/>
    <p:sldId id="291" r:id="rId73"/>
    <p:sldId id="292" r:id="rId74"/>
    <p:sldId id="320" r:id="rId75"/>
    <p:sldId id="321" r:id="rId76"/>
    <p:sldId id="278" r:id="rId77"/>
    <p:sldId id="287" r:id="rId78"/>
    <p:sldId id="279" r:id="rId79"/>
    <p:sldId id="283" r:id="rId80"/>
    <p:sldId id="280" r:id="rId81"/>
    <p:sldId id="299" r:id="rId82"/>
    <p:sldId id="300" r:id="rId83"/>
    <p:sldId id="301" r:id="rId84"/>
    <p:sldId id="302" r:id="rId85"/>
    <p:sldId id="303" r:id="rId86"/>
    <p:sldId id="304" r:id="rId87"/>
    <p:sldId id="289" r:id="rId88"/>
    <p:sldId id="288" r:id="rId89"/>
    <p:sldId id="374" r:id="rId90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34199A-478F-4148-8745-10903B7EAAB7}" v="1" dt="2018-10-08T05:56:39.0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88172" autoAdjust="0"/>
  </p:normalViewPr>
  <p:slideViewPr>
    <p:cSldViewPr>
      <p:cViewPr varScale="1">
        <p:scale>
          <a:sx n="75" d="100"/>
          <a:sy n="75" d="100"/>
        </p:scale>
        <p:origin x="66" y="6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97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notesMaster" Target="notesMasters/notesMaster1.xml"/><Relationship Id="rId9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Zou" userId="260b9726081dae15" providerId="LiveId" clId="{6234199A-478F-4148-8745-10903B7EAAB7}"/>
    <pc:docChg chg="custSel modSld">
      <pc:chgData name="Xin Zou" userId="260b9726081dae15" providerId="LiveId" clId="{6234199A-478F-4148-8745-10903B7EAAB7}" dt="2018-10-08T05:56:43.963" v="3" actId="20577"/>
      <pc:docMkLst>
        <pc:docMk/>
      </pc:docMkLst>
      <pc:sldChg chg="modSp">
        <pc:chgData name="Xin Zou" userId="260b9726081dae15" providerId="LiveId" clId="{6234199A-478F-4148-8745-10903B7EAAB7}" dt="2018-10-08T05:56:43.963" v="3" actId="20577"/>
        <pc:sldMkLst>
          <pc:docMk/>
          <pc:sldMk cId="136457975" sldId="324"/>
        </pc:sldMkLst>
        <pc:spChg chg="mod">
          <ac:chgData name="Xin Zou" userId="260b9726081dae15" providerId="LiveId" clId="{6234199A-478F-4148-8745-10903B7EAAB7}" dt="2018-10-08T05:56:43.963" v="3" actId="20577"/>
          <ac:spMkLst>
            <pc:docMk/>
            <pc:sldMk cId="136457975" sldId="324"/>
            <ac:spMk id="921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B18E6F31-22DB-4342-92DF-FA919C379117}" type="datetimeFigureOut">
              <a:rPr lang="en-US"/>
              <a:pPr>
                <a:defRPr/>
              </a:pPr>
              <a:t>10/7/2018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FE6415E4-F18E-493E-96B0-E17FAD6F9F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229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Window" TargetMode="External"/><Relationship Id="rId7" Type="http://schemas.openxmlformats.org/officeDocument/2006/relationships/hyperlink" Target="http://en.wikipedia.org/wiki/Litter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Sidewalk" TargetMode="External"/><Relationship Id="rId5" Type="http://schemas.openxmlformats.org/officeDocument/2006/relationships/hyperlink" Target="http://en.wikipedia.org/wiki/Squatter" TargetMode="External"/><Relationship Id="rId4" Type="http://schemas.openxmlformats.org/officeDocument/2006/relationships/hyperlink" Target="http://en.wikipedia.org/wiki/Vandalism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/>
              <a:t>"Consider a building with a few broken </a:t>
            </a:r>
            <a:r>
              <a:rPr lang="en-US">
                <a:hlinkClick r:id="rId3" action="ppaction://hlinkfile" tooltip="Window"/>
              </a:rPr>
              <a:t>windows</a:t>
            </a:r>
            <a:r>
              <a:rPr lang="en-US"/>
              <a:t>. If the windows are not repaired, the tendency is for </a:t>
            </a:r>
            <a:r>
              <a:rPr lang="en-US">
                <a:hlinkClick r:id="rId4" action="ppaction://hlinkfile" tooltip="Vandalism"/>
              </a:rPr>
              <a:t>vandals</a:t>
            </a:r>
            <a:r>
              <a:rPr lang="en-US"/>
              <a:t> to break a few more windows. Eventually, they may even break into the building, and if it's unoccupied, perhaps become </a:t>
            </a:r>
            <a:r>
              <a:rPr lang="en-US">
                <a:hlinkClick r:id="rId5" action="ppaction://hlinkfile" tooltip="Squatter"/>
              </a:rPr>
              <a:t>squatters</a:t>
            </a:r>
            <a:r>
              <a:rPr lang="en-US"/>
              <a:t> or light fires inside. Or consider a </a:t>
            </a:r>
            <a:r>
              <a:rPr lang="en-US">
                <a:hlinkClick r:id="rId6" action="ppaction://hlinkfile" tooltip="Sidewalk"/>
              </a:rPr>
              <a:t>sidewalk</a:t>
            </a:r>
            <a:r>
              <a:rPr lang="en-US"/>
              <a:t>. Some </a:t>
            </a:r>
            <a:r>
              <a:rPr lang="en-US">
                <a:hlinkClick r:id="rId7" action="ppaction://hlinkfile" tooltip="Litter"/>
              </a:rPr>
              <a:t>litter</a:t>
            </a:r>
            <a:r>
              <a:rPr lang="en-US"/>
              <a:t> accumulates. Soon, more litter accumulates. Eventually, people even start leaving bags of trash from take-out restaurants there or breaking into cars." </a:t>
            </a:r>
          </a:p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6003DD4-3A74-4F85-9864-8D290F976D1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5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dirty="0"/>
              <a:t>Ask students to submit one very annoying thing they wish their partners can improve. </a:t>
            </a:r>
          </a:p>
          <a:p>
            <a:pPr>
              <a:spcBef>
                <a:spcPct val="0"/>
              </a:spcBef>
            </a:pPr>
            <a:r>
              <a:rPr lang="en-US" dirty="0"/>
              <a:t>Then randomly pick a pair,  and ask one of them to practice the sandwich to others. 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Use a REAL sandwich as example. </a:t>
            </a: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D2833DA-D558-4820-88AA-45CE40B8F776}" type="slidenum">
              <a:rPr lang="en-US">
                <a:latin typeface="Arial" charset="0"/>
              </a:rPr>
              <a:pPr/>
              <a:t>68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92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22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368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996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786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56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574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47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66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63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12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50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73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7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87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18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57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82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7857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kml.org/lkml/2016/7/8/625" TargetMode="External"/><Relationship Id="rId2" Type="http://schemas.openxmlformats.org/officeDocument/2006/relationships/hyperlink" Target="https://www.theregister.co.uk/2016/07/11/linus_torvalds_in_sweary_rant_about_punctuation_in_kernel_comment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nblogs.com/kanelim/p/4842157.html" TargetMode="External"/><Relationship Id="rId2" Type="http://schemas.openxmlformats.org/officeDocument/2006/relationships/hyperlink" Target="http://www.cnblogs.com/panacea/p/4850385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medium.com/@bartobri/applying-the-linus-tarvolds-good-taste-coding-requirement-99749f37684a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Series/Visual-Studio-2012-Premium-and-Ultimate-Overview/Visual-Studio-Ultimate-2012-Using-Code-Review-to-Improve-Quality#comments" TargetMode="External"/><Relationship Id="rId2" Type="http://schemas.openxmlformats.org/officeDocument/2006/relationships/hyperlink" Target="https://channel9.msdn.com/Series/Visual-Studio-2012-Premium-and-Ultimate-Overview-CHS/Visual-Studio-Ultimate-2012-Using-Code-Review-to-improve-quality-CH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visualstudio.microsoft.com/services/live-share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nblogs.com/xinz/archive/2011/08/07/2130332.html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visualstudio.microsoft.com/services/live-share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medium.freecodecamp.org/lessons-from-my-first-year-of-live-coding-on-twitch-41a32e2f41c1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en-US" dirty="0"/>
              <a:t>两人合作</a:t>
            </a:r>
            <a:endParaRPr lang="en-US" dirty="0"/>
          </a:p>
        </p:txBody>
      </p:sp>
      <p:sp>
        <p:nvSpPr>
          <p:cNvPr id="9219" name="Subtitle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CN" altLang="en-US" sz="2500" dirty="0"/>
              <a:t>邹欣</a:t>
            </a:r>
            <a:endParaRPr lang="en-US" sz="2500" dirty="0"/>
          </a:p>
          <a:p>
            <a:pPr>
              <a:lnSpc>
                <a:spcPct val="80000"/>
              </a:lnSpc>
            </a:pPr>
            <a:r>
              <a:rPr lang="zh-CN" altLang="en-US" sz="2500" dirty="0"/>
              <a:t>构建之法 </a:t>
            </a:r>
            <a:r>
              <a:rPr lang="en-US" altLang="zh-CN" sz="2500" dirty="0"/>
              <a:t>– </a:t>
            </a:r>
            <a:r>
              <a:rPr lang="zh-CN" altLang="en-US" sz="2500" dirty="0"/>
              <a:t>现代软件</a:t>
            </a:r>
            <a:r>
              <a:rPr lang="zh-CN" altLang="en-US" sz="2500"/>
              <a:t>工程 第 </a:t>
            </a:r>
            <a:r>
              <a:rPr lang="en-US" altLang="zh-CN" sz="2500" dirty="0"/>
              <a:t>4 </a:t>
            </a:r>
            <a:r>
              <a:rPr lang="zh-CN" altLang="en-US" sz="2500" dirty="0"/>
              <a:t>章</a:t>
            </a:r>
            <a:endParaRPr lang="en-US" sz="2500" dirty="0"/>
          </a:p>
          <a:p>
            <a:pPr>
              <a:lnSpc>
                <a:spcPct val="80000"/>
              </a:lnSpc>
            </a:pPr>
            <a:r>
              <a:rPr lang="en-US" sz="2500" dirty="0"/>
              <a:t>201</a:t>
            </a:r>
            <a:r>
              <a:rPr lang="en-US" altLang="zh-CN" sz="2500" dirty="0"/>
              <a:t>8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36457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破窗理论在软件工程中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66737" lvl="1" indent="-457200">
              <a:defRPr/>
            </a:pPr>
            <a:r>
              <a:rPr lang="zh-CN" altLang="en-US" dirty="0"/>
              <a:t>一样存在</a:t>
            </a:r>
            <a:r>
              <a:rPr lang="en-US" dirty="0"/>
              <a:t>!</a:t>
            </a:r>
          </a:p>
          <a:p>
            <a:pPr marL="566737" lvl="1" indent="-457200">
              <a:defRPr/>
            </a:pPr>
            <a:r>
              <a:rPr lang="zh-CN" altLang="en-US" dirty="0"/>
              <a:t>如果小问题不修复， 那何必注意细节？</a:t>
            </a:r>
            <a:endParaRPr lang="en-US" dirty="0"/>
          </a:p>
          <a:p>
            <a:pPr marL="566737" lvl="1" indent="-457200">
              <a:defRPr/>
            </a:pPr>
            <a:r>
              <a:rPr lang="zh-CN" altLang="en-US" dirty="0"/>
              <a:t>如果长时间都没有测试和每日构建， 为何要不断提到代码质量？</a:t>
            </a:r>
            <a:endParaRPr lang="en-US" altLang="zh-CN" dirty="0"/>
          </a:p>
          <a:p>
            <a:pPr marL="566737" lvl="1" indent="-457200">
              <a:defRPr/>
            </a:pPr>
            <a:r>
              <a:rPr lang="zh-CN" altLang="en-US" dirty="0"/>
              <a:t>如果我签入代码前，整个项目就编译不了， 那我签入一些编译不了的代码也无妨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62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ea typeface="宋体" pitchFamily="2" charset="-122"/>
              </a:rPr>
              <a:t>What’s solid code?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Professionals need solid code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ZERO defect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easy to understand</a:t>
            </a:r>
          </a:p>
          <a:p>
            <a:pPr lvl="1" eaLnBrk="1" hangingPunct="1"/>
            <a:r>
              <a:rPr lang="en-US" altLang="zh-CN">
                <a:ea typeface="宋体" pitchFamily="2" charset="-122"/>
              </a:rPr>
              <a:t>Define your assumption explicitly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Easy to maintain</a:t>
            </a:r>
          </a:p>
          <a:p>
            <a:pPr lvl="1" eaLnBrk="1" hangingPunct="1"/>
            <a:r>
              <a:rPr lang="en-US" altLang="zh-CN">
                <a:ea typeface="宋体" pitchFamily="2" charset="-122"/>
              </a:rPr>
              <a:t>Define your dependency explicitly</a:t>
            </a:r>
          </a:p>
          <a:p>
            <a:pPr eaLnBrk="1" hangingPunct="1"/>
            <a:endParaRPr lang="en-US" altLang="zh-CN">
              <a:ea typeface="宋体" pitchFamily="2" charset="-122"/>
            </a:endParaRPr>
          </a:p>
          <a:p>
            <a:pPr eaLnBrk="1" hangingPunct="1"/>
            <a:endParaRPr lang="zh-CN" altLang="en-US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3997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Coding Style</a:t>
            </a:r>
          </a:p>
        </p:txBody>
      </p:sp>
      <p:sp>
        <p:nvSpPr>
          <p:cNvPr id="16386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65125" lvl="1" indent="-255588"/>
            <a:r>
              <a:rPr lang="en-US" dirty="0"/>
              <a:t>concise, consistent, unambiguous</a:t>
            </a:r>
          </a:p>
          <a:p>
            <a:pPr marL="365125" lvl="1" indent="-255588"/>
            <a:r>
              <a:rPr lang="en-US" dirty="0"/>
              <a:t>Indentation</a:t>
            </a:r>
          </a:p>
          <a:p>
            <a:pPr marL="365125" lvl="1" indent="-255588"/>
            <a:r>
              <a:rPr lang="en-US" dirty="0"/>
              <a:t>Line width</a:t>
            </a:r>
          </a:p>
          <a:p>
            <a:pPr marL="365125" lvl="1" indent="-255588"/>
            <a:r>
              <a:rPr lang="en-US" dirty="0"/>
              <a:t>Parenthesis</a:t>
            </a:r>
          </a:p>
          <a:p>
            <a:pPr marL="365125" lvl="1" indent="-255588"/>
            <a:r>
              <a:rPr lang="en-US" dirty="0"/>
              <a:t>Naming</a:t>
            </a:r>
          </a:p>
          <a:p>
            <a:pPr lvl="2"/>
            <a:r>
              <a:rPr lang="en-US" dirty="0"/>
              <a:t>Upper/lower case</a:t>
            </a:r>
          </a:p>
          <a:p>
            <a:pPr lvl="2"/>
            <a:r>
              <a:rPr lang="en-US" dirty="0"/>
              <a:t>Underscore “_”</a:t>
            </a:r>
          </a:p>
          <a:p>
            <a:pPr lvl="2"/>
            <a:r>
              <a:rPr lang="en-US" dirty="0"/>
              <a:t>camel style</a:t>
            </a:r>
          </a:p>
          <a:p>
            <a:pPr lvl="2"/>
            <a:r>
              <a:rPr lang="en-US" dirty="0"/>
              <a:t>Pascal style</a:t>
            </a:r>
          </a:p>
          <a:p>
            <a:pPr lvl="2"/>
            <a:r>
              <a:rPr lang="en-US" dirty="0"/>
              <a:t>Verb-noun</a:t>
            </a:r>
          </a:p>
          <a:p>
            <a:pPr lvl="2"/>
            <a:r>
              <a:rPr lang="en-US" dirty="0"/>
              <a:t>Acronym or not</a:t>
            </a:r>
          </a:p>
          <a:p>
            <a:pPr marL="365125" lvl="1" indent="-255588"/>
            <a:r>
              <a:rPr lang="en-US" dirty="0"/>
              <a:t>comment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4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Comment – over </a:t>
            </a:r>
            <a:r>
              <a:rPr lang="en-US" dirty="0" err="1"/>
              <a:t>coment</a:t>
            </a:r>
            <a:endParaRPr lang="en-US" dirty="0"/>
          </a:p>
        </p:txBody>
      </p:sp>
      <p:sp>
        <p:nvSpPr>
          <p:cNvPr id="17410" name="Content Placeholder 1"/>
          <p:cNvSpPr>
            <a:spLocks noGrp="1"/>
          </p:cNvSpPr>
          <p:nvPr>
            <p:ph idx="1"/>
          </p:nvPr>
        </p:nvSpPr>
        <p:spPr>
          <a:xfrm>
            <a:off x="1981200" y="1481138"/>
            <a:ext cx="8229600" cy="5148262"/>
          </a:xfrm>
        </p:spPr>
        <p:txBody>
          <a:bodyPr>
            <a:normAutofit fontScale="92500" lnSpcReduction="10000"/>
          </a:bodyPr>
          <a:lstStyle/>
          <a:p>
            <a:pPr>
              <a:buFont typeface="Wingdings 3" pitchFamily="18" charset="2"/>
              <a:buNone/>
            </a:pPr>
            <a:r>
              <a:rPr lang="en-US" sz="1400" dirty="0"/>
              <a:t>Protected Sub </a:t>
            </a:r>
            <a:r>
              <a:rPr lang="en-US" sz="1400" dirty="0" err="1"/>
              <a:t>txtSSN_TextChanged</a:t>
            </a:r>
            <a:r>
              <a:rPr lang="en-US" sz="1400" dirty="0"/>
              <a:t>(</a:t>
            </a:r>
            <a:r>
              <a:rPr lang="en-US" sz="1400" dirty="0" err="1"/>
              <a:t>ByVal</a:t>
            </a:r>
            <a:r>
              <a:rPr lang="en-US" sz="1400" dirty="0"/>
              <a:t> sender As Object, </a:t>
            </a:r>
            <a:r>
              <a:rPr lang="en-US" sz="1400" dirty="0" err="1"/>
              <a:t>ByVal</a:t>
            </a:r>
            <a:r>
              <a:rPr lang="en-US" sz="1400" dirty="0"/>
              <a:t> e As </a:t>
            </a:r>
            <a:r>
              <a:rPr lang="en-US" sz="1400" dirty="0" err="1"/>
              <a:t>System.EventArgs</a:t>
            </a:r>
            <a:r>
              <a:rPr lang="en-US" sz="1400" dirty="0"/>
              <a:t>) Handles </a:t>
            </a:r>
            <a:r>
              <a:rPr lang="en-US" sz="1400" dirty="0" err="1"/>
              <a:t>txtSSN.TextChanged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Try  ‘Provides error trapping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</a:t>
            </a:r>
            <a:r>
              <a:rPr lang="en-US" sz="1400" dirty="0" err="1"/>
              <a:t>txtSSN_TextChanged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‘     Activated by entering SSN.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    Transfer form value to local class variable. 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anOrder.SSN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    Holds the SSN for processing in all forms ' </a:t>
            </a:r>
            <a:r>
              <a:rPr lang="en-US" sz="1400" dirty="0" err="1"/>
              <a:t>txtSSN</a:t>
            </a:r>
            <a:r>
              <a:rPr lang="en-US" sz="1400" dirty="0"/>
              <a:t> ' Form object that holds user entered SSN ' 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anOrder.SSN = </a:t>
            </a:r>
            <a:r>
              <a:rPr lang="en-US" sz="1400" dirty="0" err="1"/>
              <a:t>txtSSN.Text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Catch ex As Exception ' Error trapping. '_______________________________________________________________________ ‘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    ' Output system error message to user on form under form title and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    ' send details to database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'_______________________________________________________________________ ' </a:t>
            </a:r>
            <a:r>
              <a:rPr lang="en-US" sz="1400" dirty="0" err="1"/>
              <a:t>subErrorReporting</a:t>
            </a:r>
            <a:r>
              <a:rPr lang="en-US" sz="1400" dirty="0"/>
              <a:t>("</a:t>
            </a:r>
            <a:r>
              <a:rPr lang="en-US" sz="1400" dirty="0" err="1"/>
              <a:t>txtSSN_TextChanged</a:t>
            </a:r>
            <a:r>
              <a:rPr lang="en-US" sz="1400" dirty="0"/>
              <a:t>", </a:t>
            </a:r>
            <a:r>
              <a:rPr lang="en-US" sz="1400" dirty="0" err="1"/>
              <a:t>ex.Message</a:t>
            </a:r>
            <a:r>
              <a:rPr lang="en-US" sz="1400" dirty="0"/>
              <a:t>)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End Try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End Sub</a:t>
            </a:r>
          </a:p>
          <a:p>
            <a:pPr>
              <a:buFont typeface="Wingdings 3" pitchFamily="18" charset="2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3279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Header Comment</a:t>
            </a:r>
          </a:p>
        </p:txBody>
      </p:sp>
      <p:sp>
        <p:nvSpPr>
          <p:cNvPr id="18434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Comment What (high level) and How</a:t>
            </a:r>
          </a:p>
          <a:p>
            <a:r>
              <a:rPr lang="en-US"/>
              <a:t>Use consistent format</a:t>
            </a:r>
          </a:p>
          <a:p>
            <a:r>
              <a:rPr lang="en-US"/>
              <a:t>Document owner, important changes</a:t>
            </a:r>
          </a:p>
          <a:p>
            <a:r>
              <a:rPr lang="en-US"/>
              <a:t>Keep other detail information in check-in comments</a:t>
            </a:r>
          </a:p>
        </p:txBody>
      </p:sp>
    </p:spTree>
    <p:extLst>
      <p:ext uri="{BB962C8B-B14F-4D97-AF65-F5344CB8AC3E}">
        <p14:creationId xmlns:p14="http://schemas.microsoft.com/office/powerpoint/2010/main" val="2019104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In-body comment</a:t>
            </a:r>
          </a:p>
        </p:txBody>
      </p:sp>
      <p:sp>
        <p:nvSpPr>
          <p:cNvPr id="19458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Comment How, not What</a:t>
            </a:r>
          </a:p>
          <a:p>
            <a:pPr lvl="1"/>
            <a:r>
              <a:rPr lang="en-US" sz="2000" dirty="0"/>
              <a:t>sparse enough that you only notice them when you need them, </a:t>
            </a:r>
          </a:p>
          <a:p>
            <a:pPr lvl="1"/>
            <a:r>
              <a:rPr lang="en-US" sz="2000" dirty="0"/>
              <a:t>but detailed enough that they make the surprises apparent. </a:t>
            </a:r>
          </a:p>
          <a:p>
            <a:r>
              <a:rPr lang="en-US" sz="2400" dirty="0"/>
              <a:t>Avoid common knowledge</a:t>
            </a:r>
          </a:p>
          <a:p>
            <a:pPr lvl="1"/>
            <a:r>
              <a:rPr lang="en-US" sz="2000" dirty="0"/>
              <a:t>don't tell us about common language features, standard library functions, </a:t>
            </a:r>
          </a:p>
          <a:p>
            <a:pPr lvl="1"/>
            <a:r>
              <a:rPr lang="en-US" sz="2000" dirty="0"/>
              <a:t>or standard idioms like iteration.  </a:t>
            </a:r>
          </a:p>
          <a:p>
            <a:pPr lvl="1"/>
            <a:r>
              <a:rPr lang="en-US" sz="2000" dirty="0"/>
              <a:t>Dev can get such information from the code itself</a:t>
            </a:r>
          </a:p>
          <a:p>
            <a:r>
              <a:rPr lang="en-US" sz="2400" dirty="0"/>
              <a:t>Comment style in language Text book is different from Comment Style in product</a:t>
            </a:r>
          </a:p>
          <a:p>
            <a:pPr lvl="1"/>
            <a:r>
              <a:rPr lang="en-US" sz="2000" dirty="0"/>
              <a:t>Text book: explain basic ideas, as part of teaching</a:t>
            </a:r>
          </a:p>
        </p:txBody>
      </p:sp>
    </p:spTree>
    <p:extLst>
      <p:ext uri="{BB962C8B-B14F-4D97-AF65-F5344CB8AC3E}">
        <p14:creationId xmlns:p14="http://schemas.microsoft.com/office/powerpoint/2010/main" val="209632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Design guideline</a:t>
            </a:r>
          </a:p>
        </p:txBody>
      </p:sp>
      <p:sp>
        <p:nvSpPr>
          <p:cNvPr id="2048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</a:t>
            </a:r>
          </a:p>
          <a:p>
            <a:pPr lvl="1"/>
            <a:r>
              <a:rPr lang="en-US" dirty="0"/>
              <a:t>Do one thing, do it well</a:t>
            </a:r>
          </a:p>
          <a:p>
            <a:r>
              <a:rPr lang="en-US" dirty="0"/>
              <a:t>Error handling</a:t>
            </a:r>
          </a:p>
          <a:p>
            <a:pPr lvl="1"/>
            <a:r>
              <a:rPr lang="en-US" dirty="0"/>
              <a:t>Parameter</a:t>
            </a:r>
          </a:p>
          <a:p>
            <a:pPr lvl="1"/>
            <a:r>
              <a:rPr lang="en-US" dirty="0"/>
              <a:t>Assertion</a:t>
            </a:r>
          </a:p>
          <a:p>
            <a:pPr lvl="1"/>
            <a:r>
              <a:rPr lang="en-US" dirty="0"/>
              <a:t>Exception handling</a:t>
            </a:r>
          </a:p>
          <a:p>
            <a:r>
              <a:rPr lang="en-US" dirty="0"/>
              <a:t>Threading</a:t>
            </a:r>
          </a:p>
          <a:p>
            <a:r>
              <a:rPr lang="en-US" dirty="0"/>
              <a:t>Performance</a:t>
            </a:r>
          </a:p>
          <a:p>
            <a:r>
              <a:rPr lang="en-US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5508819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Coding Standard Discussion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sz="2600" dirty="0">
                <a:ea typeface="宋体" pitchFamily="2" charset="-122"/>
              </a:rPr>
              <a:t>Why Hungarian? Why not?</a:t>
            </a:r>
          </a:p>
          <a:p>
            <a:pPr lvl="1" eaLnBrk="1" hangingPunct="1"/>
            <a:r>
              <a:rPr lang="en-US" altLang="zh-CN" sz="2200" dirty="0">
                <a:ea typeface="宋体" pitchFamily="2" charset="-122"/>
              </a:rPr>
              <a:t>Strong type/weak type</a:t>
            </a:r>
          </a:p>
          <a:p>
            <a:pPr eaLnBrk="1" hangingPunct="1"/>
            <a:r>
              <a:rPr lang="en-US" altLang="zh-CN" sz="2600" dirty="0">
                <a:ea typeface="宋体" pitchFamily="2" charset="-122"/>
              </a:rPr>
              <a:t>Error handling</a:t>
            </a:r>
          </a:p>
          <a:p>
            <a:pPr lvl="1" eaLnBrk="1" hangingPunct="1"/>
            <a:r>
              <a:rPr lang="en-US" altLang="zh-CN" sz="2200" dirty="0">
                <a:ea typeface="宋体" pitchFamily="2" charset="-122"/>
              </a:rPr>
              <a:t>Parameter – check</a:t>
            </a:r>
          </a:p>
          <a:p>
            <a:pPr lvl="1" eaLnBrk="1" hangingPunct="1"/>
            <a:r>
              <a:rPr lang="en-US" altLang="zh-CN" sz="2200" dirty="0">
                <a:ea typeface="宋体" pitchFamily="2" charset="-122"/>
              </a:rPr>
              <a:t>Assert</a:t>
            </a:r>
          </a:p>
          <a:p>
            <a:pPr lvl="2" eaLnBrk="1" hangingPunct="1"/>
            <a:r>
              <a:rPr lang="en-US" altLang="zh-CN" sz="2100" dirty="0">
                <a:ea typeface="宋体" pitchFamily="2" charset="-122"/>
              </a:rPr>
              <a:t>Debug build can be 3x slower than retail build.</a:t>
            </a:r>
          </a:p>
          <a:p>
            <a:pPr lvl="1" eaLnBrk="1" hangingPunct="1"/>
            <a:r>
              <a:rPr lang="en-US" altLang="zh-CN" sz="2200" dirty="0">
                <a:ea typeface="宋体" pitchFamily="2" charset="-122"/>
              </a:rPr>
              <a:t>Crash or work around it?</a:t>
            </a:r>
          </a:p>
        </p:txBody>
      </p:sp>
    </p:spTree>
    <p:extLst>
      <p:ext uri="{BB962C8B-B14F-4D97-AF65-F5344CB8AC3E}">
        <p14:creationId xmlns:p14="http://schemas.microsoft.com/office/powerpoint/2010/main" val="1914569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Code Review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981200" y="1774825"/>
          <a:ext cx="8229600" cy="5000626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1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名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称</a:t>
                      </a:r>
                      <a:endParaRPr kumimoji="0" 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形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式</a:t>
                      </a:r>
                      <a:endParaRPr kumimoji="0" 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目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的</a:t>
                      </a:r>
                      <a:endParaRPr kumimoji="0" 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558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自我复审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(self review)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自己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自己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用同伴复审的标准来要求自己。不一定最有效，因为开发者对自己总是过于自信。如果能持之以恒，则对个人有很大好处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SimHei" pitchFamily="49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1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同伴复审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(Peer Review)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复审者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Verdana" pitchFamily="34" charset="0"/>
                          <a:ea typeface="楷体_GB2312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开发者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2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简便易行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SimHei" pitchFamily="49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团队复审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(Team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Review)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团队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开发者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有比较严格的规定和流程，用于关键的代码，以及复审后不再更新的代码。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覆盖率高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——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有很多双眼睛盯着程序。但是有可能效率不高（全体人员都要到会）</a:t>
                      </a: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876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复审应该多严格？</a:t>
            </a:r>
            <a:endParaRPr lang="en-US" dirty="0"/>
          </a:p>
        </p:txBody>
      </p:sp>
      <p:sp>
        <p:nvSpPr>
          <p:cNvPr id="23554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完美主义的复审？ 大发脾气的复审？</a:t>
            </a:r>
            <a:endParaRPr lang="en-US" altLang="zh-CN" dirty="0"/>
          </a:p>
          <a:p>
            <a:pPr lvl="1"/>
            <a:r>
              <a:rPr lang="zh-CN" altLang="en-US" dirty="0"/>
              <a:t>例子 </a:t>
            </a:r>
            <a:r>
              <a:rPr lang="en-US" altLang="zh-CN" dirty="0">
                <a:hlinkClick r:id="rId2"/>
              </a:rPr>
              <a:t>Linus </a:t>
            </a:r>
            <a:r>
              <a:rPr lang="en-US" altLang="zh-CN" dirty="0" err="1">
                <a:hlinkClick r:id="rId2"/>
              </a:rPr>
              <a:t>Torvals</a:t>
            </a:r>
            <a:r>
              <a:rPr lang="en-US" altLang="zh-CN" dirty="0">
                <a:hlinkClick r:id="rId2"/>
              </a:rPr>
              <a:t> </a:t>
            </a:r>
            <a:r>
              <a:rPr lang="zh-CN" altLang="en-US" dirty="0">
                <a:hlinkClick r:id="rId2"/>
              </a:rPr>
              <a:t>对于注释的格式大发雷霆</a:t>
            </a:r>
            <a:r>
              <a:rPr lang="zh-CN" altLang="en-US" dirty="0"/>
              <a:t>   </a:t>
            </a:r>
            <a:r>
              <a:rPr lang="en-US" altLang="zh-CN" dirty="0">
                <a:hlinkClick r:id="rId3"/>
              </a:rPr>
              <a:t>link</a:t>
            </a:r>
            <a:endParaRPr lang="en-US" altLang="zh-CN" dirty="0"/>
          </a:p>
          <a:p>
            <a:pPr lvl="1"/>
            <a:r>
              <a:rPr lang="zh-CN" altLang="en-US" dirty="0"/>
              <a:t>课堂讨论：如果你是开发者</a:t>
            </a:r>
            <a:r>
              <a:rPr lang="en-US" altLang="zh-CN" dirty="0"/>
              <a:t>/</a:t>
            </a:r>
            <a:r>
              <a:rPr lang="zh-CN" altLang="en-US" dirty="0"/>
              <a:t>复审者，你怎么办？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zh-CN" altLang="en-US" dirty="0"/>
              <a:t>如果复审者没有发现任何错误，这个代码复审还有价值么？</a:t>
            </a:r>
            <a:endParaRPr lang="en-US" altLang="zh-CN" dirty="0"/>
          </a:p>
          <a:p>
            <a:r>
              <a:rPr lang="zh-CN" altLang="en-US" dirty="0"/>
              <a:t>有</a:t>
            </a:r>
            <a:endParaRPr lang="en-US" dirty="0"/>
          </a:p>
          <a:p>
            <a:pPr lvl="1"/>
            <a:r>
              <a:rPr lang="zh-CN" altLang="en-US" dirty="0"/>
              <a:t>让你把所有相关文档都准备好</a:t>
            </a:r>
            <a:endParaRPr lang="en-US" altLang="zh-CN" dirty="0"/>
          </a:p>
          <a:p>
            <a:pPr lvl="1"/>
            <a:r>
              <a:rPr lang="zh-CN" altLang="en-US" dirty="0"/>
              <a:t>分享了知识</a:t>
            </a:r>
            <a:endParaRPr lang="en-US" dirty="0"/>
          </a:p>
          <a:p>
            <a:pPr lvl="1"/>
            <a:r>
              <a:rPr lang="zh-CN" altLang="en-US" dirty="0"/>
              <a:t>别人学到了很多（多于你讲的话）</a:t>
            </a:r>
            <a:endParaRPr lang="en-US" dirty="0"/>
          </a:p>
          <a:p>
            <a:pPr lvl="1"/>
            <a:r>
              <a:rPr lang="zh-CN" altLang="en-US" dirty="0"/>
              <a:t>当给别人描述代码逻辑上，很多人意识到了自己的错误。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35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《</a:t>
            </a:r>
            <a:r>
              <a:rPr lang="zh-CN" altLang="en-US" dirty="0"/>
              <a:t>构建之法</a:t>
            </a:r>
            <a:r>
              <a:rPr lang="en-US" altLang="zh-CN" dirty="0"/>
              <a:t>》</a:t>
            </a:r>
            <a:r>
              <a:rPr lang="zh-CN" altLang="en-US" dirty="0"/>
              <a:t>第四章</a:t>
            </a:r>
            <a:endParaRPr lang="en-US" altLang="zh-CN" dirty="0"/>
          </a:p>
          <a:p>
            <a:pPr eaLnBrk="1" hangingPunct="1"/>
            <a:r>
              <a:rPr lang="en-US" altLang="zh-CN" dirty="0"/>
              <a:t>《</a:t>
            </a:r>
            <a:r>
              <a:rPr lang="zh-CN" altLang="en-US" dirty="0"/>
              <a:t>代码大全</a:t>
            </a:r>
            <a:r>
              <a:rPr lang="en-US" altLang="zh-CN" dirty="0"/>
              <a:t>》</a:t>
            </a:r>
            <a:r>
              <a:rPr lang="en-US" dirty="0"/>
              <a:t>&lt;Code Complete </a:t>
            </a:r>
            <a:r>
              <a:rPr lang="en-US" altLang="zh-CN" dirty="0"/>
              <a:t>II</a:t>
            </a:r>
            <a:r>
              <a:rPr lang="en-US" dirty="0"/>
              <a:t>&gt; </a:t>
            </a:r>
          </a:p>
          <a:p>
            <a:pPr lvl="1"/>
            <a:r>
              <a:rPr lang="en-US" dirty="0"/>
              <a:t>Chapter 25, 26</a:t>
            </a:r>
          </a:p>
        </p:txBody>
      </p:sp>
    </p:spTree>
    <p:extLst>
      <p:ext uri="{BB962C8B-B14F-4D97-AF65-F5344CB8AC3E}">
        <p14:creationId xmlns:p14="http://schemas.microsoft.com/office/powerpoint/2010/main" val="938742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课堂练习</a:t>
            </a:r>
            <a:endParaRPr lang="en-US" dirty="0"/>
          </a:p>
        </p:txBody>
      </p:sp>
      <p:sp>
        <p:nvSpPr>
          <p:cNvPr id="23554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zh-CN" altLang="en-US" dirty="0"/>
              <a:t>选一段代码</a:t>
            </a:r>
            <a:endParaRPr lang="en-US" dirty="0"/>
          </a:p>
          <a:p>
            <a:pPr eaLnBrk="1" hangingPunct="1"/>
            <a:r>
              <a:rPr lang="zh-CN" altLang="en-US" dirty="0"/>
              <a:t>决定采用什么代码规范</a:t>
            </a:r>
            <a:endParaRPr lang="en-US" altLang="zh-CN" dirty="0"/>
          </a:p>
          <a:p>
            <a:pPr eaLnBrk="1" hangingPunct="1"/>
            <a:r>
              <a:rPr lang="zh-CN" altLang="en-US" dirty="0"/>
              <a:t>代码复审的核查表 （教材 </a:t>
            </a:r>
            <a:r>
              <a:rPr lang="en-US" altLang="zh-CN" dirty="0"/>
              <a:t>4.4.3</a:t>
            </a:r>
            <a:r>
              <a:rPr lang="zh-CN" altLang="en-US" dirty="0"/>
              <a:t>）</a:t>
            </a:r>
            <a:endParaRPr lang="en-US" dirty="0"/>
          </a:p>
          <a:p>
            <a:pPr eaLnBrk="1" hangingPunct="1"/>
            <a:r>
              <a:rPr lang="en-US" dirty="0"/>
              <a:t>Review &amp; Report</a:t>
            </a:r>
          </a:p>
          <a:p>
            <a:pPr lvl="1"/>
            <a:r>
              <a:rPr lang="zh-CN" altLang="en-US" dirty="0"/>
              <a:t>容易理解么</a:t>
            </a:r>
            <a:r>
              <a:rPr lang="en-US" dirty="0"/>
              <a:t>? </a:t>
            </a:r>
            <a:r>
              <a:rPr lang="zh-CN" altLang="en-US" dirty="0"/>
              <a:t>符合代码规范么？</a:t>
            </a:r>
            <a:endParaRPr lang="en-US" dirty="0"/>
          </a:p>
          <a:p>
            <a:pPr lvl="1"/>
            <a:r>
              <a:rPr lang="zh-CN" altLang="en-US" dirty="0"/>
              <a:t>正确么</a:t>
            </a:r>
            <a:r>
              <a:rPr lang="en-US" dirty="0"/>
              <a:t>?</a:t>
            </a:r>
          </a:p>
          <a:p>
            <a:pPr lvl="1"/>
            <a:r>
              <a:rPr lang="zh-CN" altLang="en-US" dirty="0"/>
              <a:t>各种边角情况能处理么？</a:t>
            </a:r>
            <a:endParaRPr lang="en-US" dirty="0"/>
          </a:p>
          <a:p>
            <a:r>
              <a:rPr lang="en-US" altLang="zh-CN" dirty="0"/>
              <a:t>Share the result in blog, like:</a:t>
            </a:r>
            <a:endParaRPr lang="en-US" dirty="0"/>
          </a:p>
          <a:p>
            <a:pPr lvl="1"/>
            <a:r>
              <a:rPr lang="en-US" altLang="zh-CN" dirty="0">
                <a:hlinkClick r:id="rId2"/>
              </a:rPr>
              <a:t>http://www.cnblogs.com/panacea/p/4850385.html</a:t>
            </a:r>
            <a:endParaRPr lang="en-US" altLang="zh-CN" dirty="0"/>
          </a:p>
          <a:p>
            <a:pPr lvl="1"/>
            <a:r>
              <a:rPr lang="en-US" altLang="zh-CN" dirty="0">
                <a:hlinkClick r:id="rId3"/>
              </a:rPr>
              <a:t>http://www.cnblogs.com/kanelim/p/4842157.html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569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C2A1D-B30E-42A7-9CEB-05BDA27B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0ABAA-7C05-447F-A00B-A7ADB4F5F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概要部分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1</a:t>
            </a:r>
            <a:r>
              <a:rPr lang="zh-CN" altLang="en-US" dirty="0"/>
              <a:t>） 代码符合需求和规格说明么？ </a:t>
            </a:r>
            <a:r>
              <a:rPr lang="en-US" altLang="zh-CN" dirty="0"/>
              <a:t>2</a:t>
            </a:r>
            <a:r>
              <a:rPr lang="zh-CN" altLang="en-US" dirty="0"/>
              <a:t>） 代码设计是否考虑周全？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3</a:t>
            </a:r>
            <a:r>
              <a:rPr lang="zh-CN" altLang="en-US" dirty="0"/>
              <a:t>） 代码可读性如何？ </a:t>
            </a:r>
            <a:r>
              <a:rPr lang="en-US" altLang="zh-CN" dirty="0"/>
              <a:t>4</a:t>
            </a:r>
            <a:r>
              <a:rPr lang="zh-CN" altLang="en-US" dirty="0"/>
              <a:t>） 代码容易维护么？</a:t>
            </a:r>
            <a:r>
              <a:rPr lang="en-US" altLang="zh-CN" dirty="0"/>
              <a:t>5</a:t>
            </a:r>
            <a:r>
              <a:rPr lang="zh-CN" altLang="en-US" dirty="0"/>
              <a:t>） 代码的每一行都执行并检查过了吗？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设计规范部分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1</a:t>
            </a:r>
            <a:r>
              <a:rPr lang="zh-CN" altLang="en-US" dirty="0"/>
              <a:t>） 设计是否遵从已知的设计模式或项目中常用的模式？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2</a:t>
            </a:r>
            <a:r>
              <a:rPr lang="zh-CN" altLang="en-US" dirty="0"/>
              <a:t>） 有没有硬编码或字符串</a:t>
            </a:r>
            <a:r>
              <a:rPr lang="en-US" altLang="zh-CN" dirty="0"/>
              <a:t>/ </a:t>
            </a:r>
            <a:r>
              <a:rPr lang="zh-CN" altLang="en-US" dirty="0"/>
              <a:t>数字等存在</a:t>
            </a:r>
            <a:r>
              <a:rPr lang="en-US" altLang="zh-CN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altLang="zh-CN" dirty="0"/>
              <a:t>3</a:t>
            </a:r>
            <a:r>
              <a:rPr lang="zh-CN" altLang="en-US" dirty="0"/>
              <a:t>） 代码有没有依赖于某一平台，是否会影响将来的移植（如</a:t>
            </a:r>
            <a:r>
              <a:rPr lang="en-US" altLang="zh-CN" dirty="0"/>
              <a:t>Win32</a:t>
            </a:r>
            <a:r>
              <a:rPr lang="zh-CN" altLang="en-US" dirty="0"/>
              <a:t>到 </a:t>
            </a:r>
            <a:r>
              <a:rPr lang="en-US" altLang="zh-CN" dirty="0"/>
              <a:t>Win64</a:t>
            </a:r>
            <a:r>
              <a:rPr lang="zh-CN" altLang="en-US" dirty="0"/>
              <a:t>）？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4</a:t>
            </a:r>
            <a:r>
              <a:rPr lang="zh-CN" altLang="en-US" dirty="0"/>
              <a:t>） 开发者新写的代码能否用已有的</a:t>
            </a:r>
            <a:r>
              <a:rPr lang="en-US" altLang="zh-CN" dirty="0"/>
              <a:t>Library/SDK/Framework</a:t>
            </a:r>
            <a:r>
              <a:rPr lang="zh-CN" altLang="en-US" dirty="0"/>
              <a:t>中的功能实现？在本项目中 是否存在类似的功能可以调用而不用全部重新实现？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5</a:t>
            </a:r>
            <a:r>
              <a:rPr lang="zh-CN" altLang="en-US" dirty="0"/>
              <a:t>） 有没有无用的代码可以清除？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1226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21E53-546E-4B0B-B003-8B9B57066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BBE6A-B141-4EB6-B03C-FF572AF08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具体代码部分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1</a:t>
            </a:r>
            <a:r>
              <a:rPr lang="zh-CN" altLang="en-US" dirty="0"/>
              <a:t>） 有没有对错误进行处理？对于调用的外部函数，是否检查了返回值或处理了异常？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2</a:t>
            </a:r>
            <a:r>
              <a:rPr lang="zh-CN" altLang="en-US" dirty="0"/>
              <a:t>） 参数传递有无错误，字符串的长度是字节的长度还是字符（可能是单</a:t>
            </a:r>
            <a:r>
              <a:rPr lang="en-US" altLang="zh-CN" dirty="0"/>
              <a:t>/</a:t>
            </a:r>
            <a:r>
              <a:rPr lang="zh-CN" altLang="en-US" dirty="0"/>
              <a:t>双字节）的长度， 是以</a:t>
            </a:r>
            <a:r>
              <a:rPr lang="en-US" altLang="zh-CN" dirty="0"/>
              <a:t>0 </a:t>
            </a:r>
            <a:r>
              <a:rPr lang="zh-CN" altLang="en-US" dirty="0"/>
              <a:t>开始计数还是以</a:t>
            </a:r>
            <a:r>
              <a:rPr lang="en-US" altLang="zh-CN" dirty="0"/>
              <a:t>1 </a:t>
            </a:r>
            <a:r>
              <a:rPr lang="zh-CN" altLang="en-US" dirty="0"/>
              <a:t>开始计数？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3</a:t>
            </a:r>
            <a:r>
              <a:rPr lang="zh-CN" altLang="en-US" dirty="0"/>
              <a:t>） 边界条件是如何处理的？</a:t>
            </a:r>
            <a:r>
              <a:rPr lang="en-US" altLang="zh-CN" dirty="0"/>
              <a:t>switch</a:t>
            </a:r>
            <a:r>
              <a:rPr lang="zh-CN" altLang="en-US" dirty="0"/>
              <a:t>语句的</a:t>
            </a:r>
            <a:r>
              <a:rPr lang="en-US" altLang="zh-CN" dirty="0"/>
              <a:t>default</a:t>
            </a:r>
            <a:r>
              <a:rPr lang="zh-CN" altLang="en-US" dirty="0"/>
              <a:t>分支是如何处理的？循环有没有可能出 现死循环？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4</a:t>
            </a:r>
            <a:r>
              <a:rPr lang="zh-CN" altLang="en-US" dirty="0"/>
              <a:t>） 有没有使用断言（</a:t>
            </a:r>
            <a:r>
              <a:rPr lang="en-US" altLang="zh-CN" dirty="0"/>
              <a:t>Assert</a:t>
            </a:r>
            <a:r>
              <a:rPr lang="zh-CN" altLang="en-US" dirty="0"/>
              <a:t>）来保证我们认为不变的条件真的得到满足？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5</a:t>
            </a:r>
            <a:r>
              <a:rPr lang="zh-CN" altLang="en-US" dirty="0"/>
              <a:t>） 对资源的利用，是在哪里申请，在哪里释放的？有无可能存在资源泄漏（内存、文件、 各种</a:t>
            </a:r>
            <a:r>
              <a:rPr lang="en-US" altLang="zh-CN" dirty="0"/>
              <a:t>GUI</a:t>
            </a:r>
            <a:r>
              <a:rPr lang="zh-CN" altLang="en-US" dirty="0"/>
              <a:t>资源、数据库访问的连接，等等）？有没有优化的空间？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6</a:t>
            </a:r>
            <a:r>
              <a:rPr lang="zh-CN" altLang="en-US" dirty="0"/>
              <a:t>） 数据结构中有没有用不到的元素？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264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FBA6-FE1E-4492-B9EB-3E6B80CF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371ED-55C5-4270-9C8A-B0322BAF4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效能 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） 代码的效能（</a:t>
            </a:r>
            <a:r>
              <a:rPr lang="en-US" altLang="zh-CN" dirty="0"/>
              <a:t>Performance</a:t>
            </a:r>
            <a:r>
              <a:rPr lang="zh-CN" altLang="en-US" dirty="0"/>
              <a:t>）如何？最坏的情况是怎样的？ </a:t>
            </a:r>
            <a:endParaRPr lang="en-US" altLang="zh-CN" dirty="0"/>
          </a:p>
          <a:p>
            <a:pPr lvl="1"/>
            <a:r>
              <a:rPr lang="en-US" altLang="zh-CN" dirty="0"/>
              <a:t>2</a:t>
            </a:r>
            <a:r>
              <a:rPr lang="zh-CN" altLang="en-US" dirty="0"/>
              <a:t>） 代码中，特别是循环中是否有明显可优化的部分（</a:t>
            </a:r>
            <a:r>
              <a:rPr lang="en-US" altLang="zh-CN" dirty="0"/>
              <a:t>C++</a:t>
            </a:r>
            <a:r>
              <a:rPr lang="zh-CN" altLang="en-US" dirty="0"/>
              <a:t>中反复创建类，</a:t>
            </a:r>
            <a:r>
              <a:rPr lang="en-US" altLang="zh-CN" dirty="0"/>
              <a:t>C#</a:t>
            </a:r>
            <a:r>
              <a:rPr lang="zh-CN" altLang="en-US" dirty="0"/>
              <a:t>中 </a:t>
            </a:r>
            <a:r>
              <a:rPr lang="en-US" altLang="zh-CN" dirty="0"/>
              <a:t>string </a:t>
            </a:r>
            <a:r>
              <a:rPr lang="zh-CN" altLang="en-US" dirty="0"/>
              <a:t>的操作是否能用</a:t>
            </a:r>
            <a:r>
              <a:rPr lang="en-US" altLang="zh-CN" dirty="0"/>
              <a:t>StringBuilder</a:t>
            </a:r>
            <a:r>
              <a:rPr lang="zh-CN" altLang="en-US" dirty="0"/>
              <a:t>来优化）？</a:t>
            </a:r>
          </a:p>
          <a:p>
            <a:pPr lvl="1"/>
            <a:r>
              <a:rPr lang="en-US" altLang="zh-CN" dirty="0"/>
              <a:t>3</a:t>
            </a:r>
            <a:r>
              <a:rPr lang="zh-CN" altLang="en-US" dirty="0"/>
              <a:t>） 对于系统和网络的调用是否会超时？如何处理？ </a:t>
            </a:r>
            <a:endParaRPr lang="en-US" altLang="zh-CN" dirty="0"/>
          </a:p>
          <a:p>
            <a:r>
              <a:rPr lang="zh-CN" altLang="en-US" dirty="0"/>
              <a:t>可读性</a:t>
            </a:r>
            <a:endParaRPr lang="en-US" altLang="zh-CN"/>
          </a:p>
          <a:p>
            <a:pPr lvl="1"/>
            <a:r>
              <a:rPr lang="zh-CN" altLang="en-US"/>
              <a:t> </a:t>
            </a:r>
            <a:r>
              <a:rPr lang="zh-CN" altLang="en-US" dirty="0"/>
              <a:t>代码可读性如何？有没有足够的注释？</a:t>
            </a:r>
          </a:p>
          <a:p>
            <a:r>
              <a:rPr lang="zh-CN" altLang="en-US" dirty="0"/>
              <a:t>可测试性</a:t>
            </a:r>
            <a:endParaRPr lang="en-US" altLang="zh-CN" dirty="0"/>
          </a:p>
          <a:p>
            <a:pPr lvl="1"/>
            <a:r>
              <a:rPr lang="zh-CN" altLang="en-US" dirty="0"/>
              <a:t> 代码是否需要更新或创建新的单元测试？针对特定领域的开发（如数据库、网页、多线程 等），可以整理专门的核查表。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639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</a:t>
            </a:r>
            <a:r>
              <a:rPr lang="en-US" altLang="zh-CN" dirty="0"/>
              <a:t>C</a:t>
            </a:r>
            <a:r>
              <a:rPr lang="en-US" dirty="0"/>
              <a:t>ode</a:t>
            </a:r>
            <a:r>
              <a:rPr lang="zh-CN" altLang="en-US" dirty="0"/>
              <a:t>， </a:t>
            </a:r>
            <a:r>
              <a:rPr lang="en-US" altLang="zh-CN" dirty="0"/>
              <a:t>or </a:t>
            </a:r>
            <a:r>
              <a:rPr lang="en-US" altLang="zh-CN"/>
              <a:t>Good Enough Code?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775192"/>
            <a:ext cx="4648200" cy="462560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dirty="0">
                <a:latin typeface="+mj-ea"/>
                <a:ea typeface="+mj-ea"/>
              </a:rPr>
              <a:t>Solid code + </a:t>
            </a:r>
          </a:p>
          <a:p>
            <a:pPr lvl="1" eaLnBrk="1" hangingPunct="1"/>
            <a:r>
              <a:rPr lang="en-US" altLang="zh-CN" dirty="0">
                <a:latin typeface="+mj-ea"/>
                <a:ea typeface="+mj-ea"/>
              </a:rPr>
              <a:t>Well structured</a:t>
            </a:r>
          </a:p>
          <a:p>
            <a:pPr lvl="2" eaLnBrk="1" hangingPunct="1"/>
            <a:r>
              <a:rPr lang="en-US" altLang="zh-CN" dirty="0">
                <a:latin typeface="+mj-ea"/>
                <a:ea typeface="+mj-ea"/>
              </a:rPr>
              <a:t>Design Pattern</a:t>
            </a:r>
          </a:p>
          <a:p>
            <a:pPr lvl="1" eaLnBrk="1" hangingPunct="1"/>
            <a:r>
              <a:rPr lang="en-US" altLang="zh-CN" dirty="0">
                <a:latin typeface="+mj-ea"/>
                <a:ea typeface="+mj-ea"/>
              </a:rPr>
              <a:t>Easy to evolve</a:t>
            </a:r>
          </a:p>
          <a:p>
            <a:pPr lvl="2" eaLnBrk="1" hangingPunct="1"/>
            <a:r>
              <a:rPr lang="en-US" altLang="zh-CN" dirty="0">
                <a:latin typeface="+mj-ea"/>
                <a:ea typeface="+mj-ea"/>
              </a:rPr>
              <a:t>Design for change</a:t>
            </a:r>
          </a:p>
          <a:p>
            <a:pPr lvl="1" eaLnBrk="1" hangingPunct="1"/>
            <a:r>
              <a:rPr lang="en-US" altLang="zh-CN" dirty="0">
                <a:latin typeface="+mj-ea"/>
                <a:ea typeface="+mj-ea"/>
              </a:rPr>
              <a:t>Scale well</a:t>
            </a:r>
          </a:p>
          <a:p>
            <a:pPr lvl="1" eaLnBrk="1" hangingPunct="1"/>
            <a:r>
              <a:rPr lang="en-US" altLang="zh-CN" dirty="0">
                <a:latin typeface="+mj-ea"/>
                <a:ea typeface="+mj-ea"/>
              </a:rPr>
              <a:t>Good “</a:t>
            </a:r>
            <a:r>
              <a:rPr lang="en-US" altLang="zh-CN" dirty="0">
                <a:latin typeface="+mj-ea"/>
                <a:ea typeface="+mj-ea"/>
                <a:hlinkClick r:id="rId2"/>
              </a:rPr>
              <a:t>taste</a:t>
            </a:r>
            <a:r>
              <a:rPr lang="en-US" altLang="zh-CN" dirty="0">
                <a:latin typeface="+mj-ea"/>
                <a:ea typeface="+mj-ea"/>
              </a:rPr>
              <a:t>”</a:t>
            </a:r>
          </a:p>
          <a:p>
            <a:r>
              <a:rPr lang="zh-CN" altLang="en-US" dirty="0">
                <a:latin typeface="+mj-ea"/>
                <a:ea typeface="+mj-ea"/>
              </a:rPr>
              <a:t>讨论：分析文章，说明你同意，或觉得没有必要？</a:t>
            </a:r>
            <a:endParaRPr lang="en-US" altLang="zh-CN" dirty="0">
              <a:latin typeface="+mj-ea"/>
              <a:ea typeface="+mj-ea"/>
            </a:endParaRPr>
          </a:p>
          <a:p>
            <a:endParaRPr lang="en-US" dirty="0">
              <a:latin typeface="+mj-ea"/>
              <a:ea typeface="+mj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9E5118-4FFB-4E6E-BCD8-4E1914984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797" y="1905000"/>
            <a:ext cx="416837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690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态度问题</a:t>
            </a:r>
            <a:endParaRPr lang="en-US" altLang="zh-CN" dirty="0">
              <a:latin typeface="+mj-ea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itchFamily="2" charset="-122"/>
              </a:rPr>
              <a:t>Bugs </a:t>
            </a:r>
            <a:r>
              <a:rPr lang="zh-CN" altLang="en-US" dirty="0">
                <a:ea typeface="宋体" pitchFamily="2" charset="-122"/>
              </a:rPr>
              <a:t>不会自己消失</a:t>
            </a:r>
            <a:endParaRPr lang="en-US" altLang="zh-CN" dirty="0">
              <a:ea typeface="宋体" pitchFamily="2" charset="-122"/>
            </a:endParaRPr>
          </a:p>
          <a:p>
            <a:pPr eaLnBrk="1" hangingPunct="1"/>
            <a:r>
              <a:rPr lang="zh-CN" altLang="en-US" dirty="0">
                <a:ea typeface="宋体" pitchFamily="2" charset="-122"/>
              </a:rPr>
              <a:t>不要“以后再修”，现在就做</a:t>
            </a:r>
            <a:r>
              <a:rPr lang="en-US" altLang="zh-CN" dirty="0">
                <a:ea typeface="宋体" pitchFamily="2" charset="-122"/>
              </a:rPr>
              <a:t>. </a:t>
            </a:r>
          </a:p>
          <a:p>
            <a:pPr eaLnBrk="1" hangingPunct="1"/>
            <a:r>
              <a:rPr lang="zh-CN" altLang="en-US" dirty="0">
                <a:ea typeface="宋体" pitchFamily="2" charset="-122"/>
              </a:rPr>
              <a:t>改正</a:t>
            </a:r>
            <a:r>
              <a:rPr lang="en-US" altLang="zh-CN" dirty="0">
                <a:ea typeface="宋体" pitchFamily="2" charset="-122"/>
              </a:rPr>
              <a:t>bug </a:t>
            </a:r>
            <a:r>
              <a:rPr lang="zh-CN" altLang="en-US" dirty="0">
                <a:ea typeface="宋体" pitchFamily="2" charset="-122"/>
              </a:rPr>
              <a:t>的根源，不是现象</a:t>
            </a:r>
            <a:r>
              <a:rPr lang="en-US" altLang="zh-CN" dirty="0">
                <a:ea typeface="宋体" pitchFamily="2" charset="-122"/>
              </a:rPr>
              <a:t>.</a:t>
            </a:r>
          </a:p>
          <a:p>
            <a:pPr eaLnBrk="1" hangingPunct="1"/>
            <a:r>
              <a:rPr lang="zh-CN" altLang="en-US" dirty="0">
                <a:ea typeface="宋体" pitchFamily="2" charset="-122"/>
              </a:rPr>
              <a:t>花时间找到正确的解法</a:t>
            </a:r>
            <a:endParaRPr lang="en-US" altLang="zh-CN" dirty="0">
              <a:ea typeface="宋体" pitchFamily="2" charset="-122"/>
            </a:endParaRPr>
          </a:p>
          <a:p>
            <a:pPr lvl="1"/>
            <a:r>
              <a:rPr lang="zh-CN" altLang="en-US" dirty="0">
                <a:ea typeface="宋体" pitchFamily="2" charset="-122"/>
              </a:rPr>
              <a:t>盲目地乱式不是好方法</a:t>
            </a:r>
            <a:endParaRPr lang="en-US" altLang="zh-CN" dirty="0">
              <a:ea typeface="宋体" pitchFamily="2" charset="-122"/>
            </a:endParaRPr>
          </a:p>
          <a:p>
            <a:r>
              <a:rPr lang="zh-CN" altLang="en-US" dirty="0">
                <a:ea typeface="宋体" pitchFamily="2" charset="-122"/>
              </a:rPr>
              <a:t>花时间找出老版本的代码，发现</a:t>
            </a:r>
            <a:r>
              <a:rPr lang="en-US" altLang="zh-CN" dirty="0">
                <a:ea typeface="宋体" pitchFamily="2" charset="-122"/>
              </a:rPr>
              <a:t>bug </a:t>
            </a:r>
            <a:r>
              <a:rPr lang="zh-CN" altLang="en-US" dirty="0">
                <a:ea typeface="宋体" pitchFamily="2" charset="-122"/>
              </a:rPr>
              <a:t>何时出现</a:t>
            </a:r>
            <a:endParaRPr lang="en-US" altLang="zh-CN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6704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态度问题</a:t>
            </a:r>
            <a:r>
              <a:rPr lang="en-US" altLang="zh-CN" dirty="0">
                <a:latin typeface="+mj-ea"/>
              </a:rPr>
              <a:t> (</a:t>
            </a:r>
            <a:r>
              <a:rPr lang="zh-CN" altLang="en-US" dirty="0">
                <a:latin typeface="+mj-ea"/>
              </a:rPr>
              <a:t>继续</a:t>
            </a:r>
            <a:r>
              <a:rPr lang="en-US" altLang="zh-CN" dirty="0">
                <a:latin typeface="+mj-ea"/>
              </a:rPr>
              <a:t>)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itchFamily="2" charset="-122"/>
              </a:rPr>
              <a:t>Don’t clean up code unless the clean-up is critical to the product’s success. 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Don’t implement non-strategic features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There are no free features 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Outlook example</a:t>
            </a:r>
          </a:p>
          <a:p>
            <a:pPr eaLnBrk="1" hangingPunct="1"/>
            <a:endParaRPr lang="zh-CN" altLang="en-US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01448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设计问题</a:t>
            </a:r>
            <a:endParaRPr lang="en-US" altLang="zh-CN" dirty="0">
              <a:latin typeface="+mj-ea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sz="2600">
                <a:ea typeface="宋体" pitchFamily="2" charset="-122"/>
              </a:rPr>
              <a:t>Don’t allow unnecessary flexibility. (easy to use, but not too flexible)</a:t>
            </a:r>
          </a:p>
          <a:p>
            <a:pPr lvl="1" eaLnBrk="1" hangingPunct="1"/>
            <a:r>
              <a:rPr lang="en-US" altLang="zh-CN" sz="2200" b="1">
                <a:ea typeface="宋体" pitchFamily="2" charset="-122"/>
              </a:rPr>
              <a:t>void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b="1">
                <a:ea typeface="宋体" pitchFamily="2" charset="-122"/>
              </a:rPr>
              <a:t>*realloc(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b="1">
                <a:ea typeface="宋体" pitchFamily="2" charset="-122"/>
              </a:rPr>
              <a:t>void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b="1">
                <a:ea typeface="宋体" pitchFamily="2" charset="-122"/>
              </a:rPr>
              <a:t>*</a:t>
            </a:r>
            <a:r>
              <a:rPr lang="en-US" altLang="zh-CN" sz="2200" i="1">
                <a:ea typeface="宋体" pitchFamily="2" charset="-122"/>
              </a:rPr>
              <a:t>memblock</a:t>
            </a:r>
            <a:r>
              <a:rPr lang="en-US" altLang="zh-CN" sz="2200" b="1">
                <a:ea typeface="宋体" pitchFamily="2" charset="-122"/>
              </a:rPr>
              <a:t>,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b="1">
                <a:ea typeface="宋体" pitchFamily="2" charset="-122"/>
              </a:rPr>
              <a:t>size_t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i="1">
                <a:ea typeface="宋体" pitchFamily="2" charset="-122"/>
              </a:rPr>
              <a:t>size</a:t>
            </a:r>
            <a:r>
              <a:rPr lang="en-US" altLang="zh-CN" sz="2200">
                <a:ea typeface="宋体" pitchFamily="2" charset="-122"/>
              </a:rPr>
              <a:t> </a:t>
            </a:r>
            <a:r>
              <a:rPr lang="en-US" altLang="zh-CN" sz="2200" b="1">
                <a:ea typeface="宋体" pitchFamily="2" charset="-122"/>
              </a:rPr>
              <a:t>);</a:t>
            </a:r>
            <a:r>
              <a:rPr lang="en-US" altLang="zh-CN" sz="2200">
                <a:ea typeface="宋体" pitchFamily="2" charset="-122"/>
              </a:rPr>
              <a:t> </a:t>
            </a:r>
          </a:p>
          <a:p>
            <a:pPr lvl="1" eaLnBrk="1" hangingPunct="1"/>
            <a:r>
              <a:rPr lang="en-US" altLang="zh-CN" sz="2200">
                <a:ea typeface="宋体" pitchFamily="2" charset="-122"/>
              </a:rPr>
              <a:t>The </a:t>
            </a:r>
            <a:r>
              <a:rPr lang="en-US" altLang="zh-CN" sz="2200" b="1">
                <a:ea typeface="宋体" pitchFamily="2" charset="-122"/>
              </a:rPr>
              <a:t>realloc</a:t>
            </a:r>
            <a:r>
              <a:rPr lang="en-US" altLang="zh-CN" sz="2200">
                <a:ea typeface="宋体" pitchFamily="2" charset="-122"/>
              </a:rPr>
              <a:t> function changes the size of an allocated memory block. The </a:t>
            </a:r>
            <a:r>
              <a:rPr lang="en-US" altLang="zh-CN" sz="2200" i="1">
                <a:ea typeface="宋体" pitchFamily="2" charset="-122"/>
              </a:rPr>
              <a:t>memblock</a:t>
            </a:r>
            <a:r>
              <a:rPr lang="en-US" altLang="zh-CN" sz="2200">
                <a:ea typeface="宋体" pitchFamily="2" charset="-122"/>
              </a:rPr>
              <a:t> argument points to the beginning of the memory block. If </a:t>
            </a:r>
            <a:r>
              <a:rPr lang="en-US" altLang="zh-CN" sz="2200" i="1">
                <a:ea typeface="宋体" pitchFamily="2" charset="-122"/>
              </a:rPr>
              <a:t>memblock</a:t>
            </a:r>
            <a:r>
              <a:rPr lang="en-US" altLang="zh-CN" sz="2200">
                <a:ea typeface="宋体" pitchFamily="2" charset="-122"/>
              </a:rPr>
              <a:t> is </a:t>
            </a:r>
            <a:r>
              <a:rPr lang="en-US" altLang="zh-CN" sz="2200" b="1">
                <a:ea typeface="宋体" pitchFamily="2" charset="-122"/>
              </a:rPr>
              <a:t>NULL</a:t>
            </a:r>
            <a:r>
              <a:rPr lang="en-US" altLang="zh-CN" sz="2200">
                <a:ea typeface="宋体" pitchFamily="2" charset="-122"/>
              </a:rPr>
              <a:t>, </a:t>
            </a:r>
            <a:r>
              <a:rPr lang="en-US" altLang="zh-CN" sz="2200" b="1">
                <a:ea typeface="宋体" pitchFamily="2" charset="-122"/>
              </a:rPr>
              <a:t>realloc</a:t>
            </a:r>
            <a:r>
              <a:rPr lang="en-US" altLang="zh-CN" sz="2200">
                <a:ea typeface="宋体" pitchFamily="2" charset="-122"/>
              </a:rPr>
              <a:t> behaves the same way as </a:t>
            </a:r>
            <a:r>
              <a:rPr lang="en-US" altLang="zh-CN" sz="2200" b="1">
                <a:ea typeface="宋体" pitchFamily="2" charset="-122"/>
              </a:rPr>
              <a:t>malloc</a:t>
            </a:r>
            <a:r>
              <a:rPr lang="en-US" altLang="zh-CN" sz="2200">
                <a:ea typeface="宋体" pitchFamily="2" charset="-122"/>
              </a:rPr>
              <a:t> and allocates a new block of </a:t>
            </a:r>
            <a:r>
              <a:rPr lang="en-US" altLang="zh-CN" sz="2200" i="1">
                <a:ea typeface="宋体" pitchFamily="2" charset="-122"/>
              </a:rPr>
              <a:t>size</a:t>
            </a:r>
            <a:r>
              <a:rPr lang="en-US" altLang="zh-CN" sz="2200">
                <a:ea typeface="宋体" pitchFamily="2" charset="-122"/>
              </a:rPr>
              <a:t> bytes. If </a:t>
            </a:r>
            <a:r>
              <a:rPr lang="en-US" altLang="zh-CN" sz="2200" i="1">
                <a:ea typeface="宋体" pitchFamily="2" charset="-122"/>
              </a:rPr>
              <a:t>memblock</a:t>
            </a:r>
            <a:r>
              <a:rPr lang="en-US" altLang="zh-CN" sz="2200">
                <a:ea typeface="宋体" pitchFamily="2" charset="-122"/>
              </a:rPr>
              <a:t> is not </a:t>
            </a:r>
            <a:r>
              <a:rPr lang="en-US" altLang="zh-CN" sz="2200" b="1">
                <a:ea typeface="宋体" pitchFamily="2" charset="-122"/>
              </a:rPr>
              <a:t>NULL</a:t>
            </a:r>
            <a:r>
              <a:rPr lang="en-US" altLang="zh-CN" sz="2200">
                <a:ea typeface="宋体" pitchFamily="2" charset="-122"/>
              </a:rPr>
              <a:t>, it should be a pointer returned by a previous call to </a:t>
            </a:r>
            <a:r>
              <a:rPr lang="en-US" altLang="zh-CN" sz="2200" b="1">
                <a:ea typeface="宋体" pitchFamily="2" charset="-122"/>
              </a:rPr>
              <a:t>calloc</a:t>
            </a:r>
            <a:r>
              <a:rPr lang="en-US" altLang="zh-CN" sz="2200">
                <a:ea typeface="宋体" pitchFamily="2" charset="-122"/>
              </a:rPr>
              <a:t>, </a:t>
            </a:r>
            <a:r>
              <a:rPr lang="en-US" altLang="zh-CN" sz="2200" b="1">
                <a:ea typeface="宋体" pitchFamily="2" charset="-122"/>
              </a:rPr>
              <a:t>malloc</a:t>
            </a:r>
            <a:r>
              <a:rPr lang="en-US" altLang="zh-CN" sz="2200">
                <a:ea typeface="宋体" pitchFamily="2" charset="-122"/>
              </a:rPr>
              <a:t>, or </a:t>
            </a:r>
            <a:r>
              <a:rPr lang="en-US" altLang="zh-CN" sz="2200" b="1">
                <a:ea typeface="宋体" pitchFamily="2" charset="-122"/>
              </a:rPr>
              <a:t>realloc</a:t>
            </a:r>
            <a:r>
              <a:rPr lang="en-US" altLang="zh-CN" sz="2200">
                <a:ea typeface="宋体" pitchFamily="2" charset="-122"/>
              </a:rPr>
              <a:t>.</a:t>
            </a:r>
            <a:endParaRPr lang="zh-CN" altLang="en-US" sz="220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4106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和进度的冲突</a:t>
            </a:r>
            <a:endParaRPr lang="en-US" altLang="zh-CN" dirty="0">
              <a:latin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itchFamily="2" charset="-122"/>
              </a:rPr>
              <a:t>Write and test code in small chunks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Always test your code, even if that means your schedule will slip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Nobody remembers if you project is late, but many people will remember your product is buggy.  </a:t>
            </a:r>
          </a:p>
          <a:p>
            <a:pPr eaLnBrk="1" hangingPunct="1"/>
            <a:endParaRPr lang="zh-CN" altLang="en-US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5678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Attitude (cont.)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Don’t rely on the testers to find your bugs. 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Don’t blame testers for finding your bugs. 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A bug maybe minor; the fact that it exists is serious. </a:t>
            </a:r>
          </a:p>
          <a:p>
            <a:pPr eaLnBrk="1" hangingPunct="1"/>
            <a:endParaRPr lang="zh-CN" altLang="en-US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1566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安排</a:t>
            </a:r>
            <a:endParaRPr lang="en-US" dirty="0"/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高质量代码？</a:t>
            </a:r>
            <a:endParaRPr lang="en-US" dirty="0"/>
          </a:p>
          <a:p>
            <a:pPr lvl="1" eaLnBrk="1" hangingPunct="1"/>
            <a:r>
              <a:rPr lang="zh-CN" altLang="en-US" dirty="0"/>
              <a:t>代码规范</a:t>
            </a:r>
            <a:endParaRPr lang="en-US" dirty="0"/>
          </a:p>
          <a:p>
            <a:pPr eaLnBrk="1" hangingPunct="1"/>
            <a:r>
              <a:rPr lang="zh-CN" altLang="en-US" dirty="0"/>
              <a:t>怎样达到高质量</a:t>
            </a:r>
            <a:endParaRPr lang="en-US" dirty="0"/>
          </a:p>
          <a:p>
            <a:pPr lvl="1" eaLnBrk="1" hangingPunct="1"/>
            <a:r>
              <a:rPr lang="zh-CN" altLang="en-US" dirty="0"/>
              <a:t>代码复审</a:t>
            </a:r>
            <a:endParaRPr lang="en-US" dirty="0"/>
          </a:p>
          <a:p>
            <a:pPr lvl="1" eaLnBrk="1" hangingPunct="1"/>
            <a:r>
              <a:rPr lang="zh-CN" altLang="en-US" dirty="0"/>
              <a:t>结对编程</a:t>
            </a:r>
            <a:endParaRPr lang="en-US" altLang="zh-CN" dirty="0"/>
          </a:p>
          <a:p>
            <a:r>
              <a:rPr lang="zh-CN" altLang="en-US" dirty="0"/>
              <a:t>伟大的代码？</a:t>
            </a:r>
            <a:endParaRPr lang="en-US" dirty="0"/>
          </a:p>
          <a:p>
            <a:pPr lvl="1"/>
            <a:r>
              <a:rPr lang="zh-CN" altLang="en-US" dirty="0"/>
              <a:t>怎么做到？</a:t>
            </a:r>
            <a:endParaRPr lang="en-US" dirty="0"/>
          </a:p>
          <a:p>
            <a:pPr eaLnBrk="1" hangingPunct="1"/>
            <a:r>
              <a:rPr lang="zh-CN" altLang="en-US" dirty="0"/>
              <a:t>如何影响别人</a:t>
            </a:r>
            <a:endParaRPr lang="en-US" dirty="0"/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25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Zero defect - solution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itchFamily="2" charset="-122"/>
              </a:rPr>
              <a:t>Code review / code inspection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don’t trust anyone – defensive programming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Document your design and interface</a:t>
            </a:r>
          </a:p>
          <a:p>
            <a:pPr eaLnBrk="1" hangingPunct="1"/>
            <a:endParaRPr lang="en-US" altLang="zh-CN" dirty="0">
              <a:ea typeface="宋体" pitchFamily="2" charset="-122"/>
            </a:endParaRPr>
          </a:p>
          <a:p>
            <a:pPr eaLnBrk="1" hangingPunct="1"/>
            <a:endParaRPr lang="en-US" altLang="zh-CN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36764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Zero defect – solution (cont.)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Test Driven Development - TDD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Competing designs and implementations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Self-validation</a:t>
            </a:r>
          </a:p>
          <a:p>
            <a:pPr lvl="1" eaLnBrk="1" hangingPunct="1"/>
            <a:r>
              <a:rPr lang="en-US" altLang="zh-CN">
                <a:ea typeface="宋体" pitchFamily="2" charset="-122"/>
              </a:rPr>
              <a:t>Step thru all you code</a:t>
            </a:r>
          </a:p>
          <a:p>
            <a:pPr lvl="1" eaLnBrk="1" hangingPunct="1"/>
            <a:r>
              <a:rPr lang="en-US" altLang="zh-CN">
                <a:ea typeface="宋体" pitchFamily="2" charset="-122"/>
              </a:rPr>
              <a:t>White box testing</a:t>
            </a:r>
          </a:p>
          <a:p>
            <a:pPr lvl="1" eaLnBrk="1" hangingPunct="1"/>
            <a:r>
              <a:rPr lang="en-US" altLang="zh-CN">
                <a:ea typeface="宋体" pitchFamily="2" charset="-122"/>
              </a:rPr>
              <a:t>Presumed guilty</a:t>
            </a:r>
          </a:p>
          <a:p>
            <a:pPr eaLnBrk="1" hangingPunct="1"/>
            <a:endParaRPr lang="en-US" altLang="zh-CN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11032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Before you code gets in…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Self-review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Peer-review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Buddy-test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Buddy-build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Smoke-test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Check-in test 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BVT Build-verification-test</a:t>
            </a:r>
          </a:p>
        </p:txBody>
      </p:sp>
    </p:spTree>
    <p:extLst>
      <p:ext uri="{BB962C8B-B14F-4D97-AF65-F5344CB8AC3E}">
        <p14:creationId xmlns:p14="http://schemas.microsoft.com/office/powerpoint/2010/main" val="26577413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After you fix a bug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Any similar bugs existing in our code?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How could I have automatically detected this bug?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How could I have prevented this bug?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How could I prevent similar bug in the future?</a:t>
            </a:r>
          </a:p>
        </p:txBody>
      </p:sp>
    </p:spTree>
    <p:extLst>
      <p:ext uri="{BB962C8B-B14F-4D97-AF65-F5344CB8AC3E}">
        <p14:creationId xmlns:p14="http://schemas.microsoft.com/office/powerpoint/2010/main" val="42099287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It’s a team effort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/>
              <a:t>Should I…</a:t>
            </a:r>
          </a:p>
          <a:p>
            <a:pPr lvl="1" eaLnBrk="1" hangingPunct="1"/>
            <a:r>
              <a:rPr lang="en-US"/>
              <a:t>Fix the symptom</a:t>
            </a:r>
          </a:p>
          <a:p>
            <a:pPr lvl="1" eaLnBrk="1" hangingPunct="1"/>
            <a:r>
              <a:rPr lang="en-US"/>
              <a:t>Fix the root cause</a:t>
            </a:r>
          </a:p>
          <a:p>
            <a:pPr lvl="1" eaLnBrk="1" hangingPunct="1"/>
            <a:r>
              <a:rPr lang="en-US"/>
              <a:t>Refactor</a:t>
            </a:r>
          </a:p>
          <a:p>
            <a:pPr lvl="1" eaLnBrk="1" hangingPunct="1"/>
            <a:r>
              <a:rPr lang="en-US"/>
              <a:t>Rewrite?</a:t>
            </a:r>
          </a:p>
          <a:p>
            <a:pPr eaLnBrk="1" hangingPunct="1"/>
            <a:r>
              <a:rPr lang="en-US"/>
              <a:t>Need other’s help, especially … </a:t>
            </a:r>
          </a:p>
          <a:p>
            <a:pPr lvl="1" eaLnBrk="1" hangingPunct="1"/>
            <a:r>
              <a:rPr lang="en-US"/>
              <a:t>PM</a:t>
            </a:r>
          </a:p>
          <a:p>
            <a:pPr lvl="1" eaLnBrk="1" hangingPunct="1"/>
            <a:r>
              <a:rPr lang="en-US"/>
              <a:t>SDET</a:t>
            </a:r>
          </a:p>
          <a:p>
            <a:pPr lvl="1" eaLnBrk="1" hangingPunct="1"/>
            <a:r>
              <a:rPr lang="en-US"/>
              <a:t>Business representatives</a:t>
            </a:r>
          </a:p>
        </p:txBody>
      </p:sp>
    </p:spTree>
    <p:extLst>
      <p:ext uri="{BB962C8B-B14F-4D97-AF65-F5344CB8AC3E}">
        <p14:creationId xmlns:p14="http://schemas.microsoft.com/office/powerpoint/2010/main" val="2609966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bug you don’t want to fix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Excel example</a:t>
            </a:r>
          </a:p>
        </p:txBody>
      </p:sp>
    </p:spTree>
    <p:extLst>
      <p:ext uri="{BB962C8B-B14F-4D97-AF65-F5344CB8AC3E}">
        <p14:creationId xmlns:p14="http://schemas.microsoft.com/office/powerpoint/2010/main" val="11097199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Quiz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ea typeface="宋体" pitchFamily="2" charset="-122"/>
              </a:rPr>
              <a:t>#define ASSERT ( condition, message) \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ea typeface="宋体" pitchFamily="2" charset="-122"/>
              </a:rPr>
              <a:t> if (!(condition)) { \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ea typeface="宋体" pitchFamily="2" charset="-122"/>
              </a:rPr>
              <a:t>    </a:t>
            </a:r>
            <a:r>
              <a:rPr lang="en-US" altLang="zh-CN" sz="2400" dirty="0" err="1">
                <a:ea typeface="宋体" pitchFamily="2" charset="-122"/>
              </a:rPr>
              <a:t>LogError</a:t>
            </a:r>
            <a:r>
              <a:rPr lang="en-US" altLang="zh-CN" sz="2400">
                <a:ea typeface="宋体" pitchFamily="2" charset="-122"/>
              </a:rPr>
              <a:t>(message); \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ea typeface="宋体" pitchFamily="2" charset="-122"/>
              </a:rPr>
              <a:t>} \</a:t>
            </a:r>
          </a:p>
        </p:txBody>
      </p:sp>
    </p:spTree>
    <p:extLst>
      <p:ext uri="{BB962C8B-B14F-4D97-AF65-F5344CB8AC3E}">
        <p14:creationId xmlns:p14="http://schemas.microsoft.com/office/powerpoint/2010/main" val="23637685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quiz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>
                <a:ea typeface="宋体" pitchFamily="2" charset="-122"/>
              </a:rPr>
              <a:t>//get input i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>
                <a:ea typeface="宋体" pitchFamily="2" charset="-122"/>
              </a:rPr>
              <a:t>ASSERT(nTotal &gt; ++i);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>
                <a:ea typeface="宋体" pitchFamily="2" charset="-122"/>
              </a:rPr>
              <a:t>// dealing with i;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>
                <a:ea typeface="宋体" pitchFamily="2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25752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zh-CN" altLang="en-US" dirty="0">
                <a:latin typeface="+mj-ea"/>
              </a:rPr>
              <a:t>防御式编程 </a:t>
            </a:r>
            <a:r>
              <a:rPr lang="en-US" altLang="zh-CN" dirty="0">
                <a:latin typeface="+mj-ea"/>
              </a:rPr>
              <a:t>Defensive Programming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Does the routine protect itself from bad input data?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Have you use assertions to document assumptions, including pre-condition and post-conditions?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Have assertions been used only to document conditions that should never occur?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Does the architecture or high-level design specify a specific set of error-handling techniques?</a:t>
            </a:r>
          </a:p>
        </p:txBody>
      </p:sp>
    </p:spTree>
    <p:extLst>
      <p:ext uri="{BB962C8B-B14F-4D97-AF65-F5344CB8AC3E}">
        <p14:creationId xmlns:p14="http://schemas.microsoft.com/office/powerpoint/2010/main" val="6222150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Exception handling 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600">
                <a:ea typeface="宋体" pitchFamily="2" charset="-122"/>
              </a:rPr>
              <a:t>Has your project defined a standardized approach to exception handling?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>
                <a:ea typeface="宋体" pitchFamily="2" charset="-122"/>
              </a:rPr>
              <a:t>Have you considered alternatives to using an exception?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>
                <a:ea typeface="宋体" pitchFamily="2" charset="-122"/>
              </a:rPr>
              <a:t>can the error be handled locally?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>
                <a:ea typeface="宋体" pitchFamily="2" charset="-122"/>
              </a:rPr>
              <a:t>Does the code avoid throwing exceptions in constructors and destructors?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600">
                <a:ea typeface="宋体" pitchFamily="2" charset="-122"/>
              </a:rPr>
              <a:t>Are all exceptions at the appropriate levels of abstraction for the routines that throw them?</a:t>
            </a:r>
          </a:p>
        </p:txBody>
      </p:sp>
    </p:spTree>
    <p:extLst>
      <p:ext uri="{BB962C8B-B14F-4D97-AF65-F5344CB8AC3E}">
        <p14:creationId xmlns:p14="http://schemas.microsoft.com/office/powerpoint/2010/main" val="2015478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代码质量</a:t>
            </a:r>
            <a:endParaRPr lang="en-US" dirty="0"/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950"/>
            <a:r>
              <a:rPr lang="zh-CN" altLang="en-US" dirty="0"/>
              <a:t>我们写代码给谁看？</a:t>
            </a:r>
            <a:r>
              <a:rPr lang="en-US" altLang="zh-CN" dirty="0"/>
              <a:t> machine, or  people?</a:t>
            </a:r>
          </a:p>
          <a:p>
            <a:pPr marL="107950"/>
            <a:endParaRPr lang="en-US" altLang="zh-CN" dirty="0"/>
          </a:p>
          <a:p>
            <a:pPr marL="107950"/>
            <a:endParaRPr lang="en-US" altLang="zh-CN" dirty="0"/>
          </a:p>
          <a:p>
            <a:pPr marL="107950"/>
            <a:endParaRPr lang="en-US" altLang="zh-CN" dirty="0"/>
          </a:p>
          <a:p>
            <a:pPr marL="107950"/>
            <a:r>
              <a:rPr lang="en-US" altLang="zh-CN" dirty="0"/>
              <a:t>Both</a:t>
            </a:r>
          </a:p>
          <a:p>
            <a:pPr marL="363538"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748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Exception handling (cont.)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宋体" pitchFamily="2" charset="-122"/>
              </a:rPr>
              <a:t>Does each exception include all relevant exception background info?</a:t>
            </a:r>
          </a:p>
          <a:p>
            <a:pPr eaLnBrk="1" hangingPunct="1"/>
            <a:r>
              <a:rPr lang="en-US" altLang="zh-CN">
                <a:ea typeface="宋体" pitchFamily="2" charset="-122"/>
              </a:rPr>
              <a:t>Is the code free of empty catch blocks?</a:t>
            </a:r>
          </a:p>
          <a:p>
            <a:pPr eaLnBrk="1" hangingPunct="1"/>
            <a:endParaRPr lang="en-US" altLang="zh-CN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21681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 </a:t>
            </a:r>
            <a:r>
              <a:rPr lang="en-US" altLang="zh-CN" dirty="0"/>
              <a:t>in Visual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培训视频</a:t>
            </a:r>
            <a:endParaRPr lang="en-US" altLang="zh-CN" dirty="0"/>
          </a:p>
          <a:p>
            <a:pPr lvl="1"/>
            <a:r>
              <a:rPr lang="zh-CN" altLang="en-US" dirty="0">
                <a:hlinkClick r:id="rId2"/>
              </a:rPr>
              <a:t>中文版</a:t>
            </a:r>
            <a:r>
              <a:rPr lang="zh-CN" altLang="en-US" dirty="0"/>
              <a:t>    </a:t>
            </a:r>
            <a:r>
              <a:rPr lang="en-US" altLang="zh-CN" dirty="0">
                <a:hlinkClick r:id="rId3"/>
              </a:rPr>
              <a:t>English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03B5B-8687-471C-9C77-97E76792A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2914742"/>
            <a:ext cx="8001000" cy="38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896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Team </a:t>
            </a:r>
            <a:r>
              <a:rPr lang="en-US" altLang="zh-CN" dirty="0"/>
              <a:t>W</a:t>
            </a:r>
            <a:r>
              <a:rPr lang="en-US" dirty="0"/>
              <a:t>ork</a:t>
            </a:r>
          </a:p>
        </p:txBody>
      </p:sp>
      <p:sp>
        <p:nvSpPr>
          <p:cNvPr id="11266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“Talent wins games, but teamwork and intelligence wins championships.”</a:t>
            </a:r>
          </a:p>
          <a:p>
            <a:pPr marL="320040" lvl="1" indent="0" algn="r">
              <a:buNone/>
            </a:pPr>
            <a:r>
              <a:rPr lang="en-US" dirty="0"/>
              <a:t>                 - </a:t>
            </a:r>
            <a:r>
              <a:rPr lang="en-US" altLang="zh-CN" dirty="0"/>
              <a:t>Michael Jordan</a:t>
            </a:r>
            <a:endParaRPr lang="en-US" dirty="0"/>
          </a:p>
          <a:p>
            <a:r>
              <a:rPr lang="en-US" dirty="0"/>
              <a:t>Teamwork start with 1:1 Collaboration</a:t>
            </a:r>
          </a:p>
          <a:p>
            <a:r>
              <a:rPr lang="en-US" altLang="zh-CN" dirty="0"/>
              <a:t>Let’s start by studying how 2 persons work together.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结对编程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代码复审的好处</a:t>
            </a:r>
          </a:p>
          <a:p>
            <a:r>
              <a:rPr lang="zh-CN" altLang="en-US" dirty="0"/>
              <a:t>既然代码复审能发现这么多问题，有这么好的效果，如果我们</a:t>
            </a:r>
            <a:r>
              <a:rPr lang="zh-CN" altLang="en-US" b="1" dirty="0"/>
              <a:t>每时每刻</a:t>
            </a:r>
            <a:r>
              <a:rPr lang="zh-CN" altLang="en-US" dirty="0"/>
              <a:t>都处在代码复审的状态， 那不是很好么？</a:t>
            </a:r>
            <a:endParaRPr lang="en-US" altLang="zh-CN" dirty="0"/>
          </a:p>
          <a:p>
            <a:r>
              <a:rPr lang="zh-CN" altLang="en-US" dirty="0"/>
              <a:t>事实上，极限编程（</a:t>
            </a:r>
            <a:r>
              <a:rPr lang="en-US" altLang="zh-CN" dirty="0"/>
              <a:t>Extreme Programming</a:t>
            </a:r>
            <a:r>
              <a:rPr lang="zh-CN" altLang="en-US" dirty="0"/>
              <a:t>）正是这一思想的体现</a:t>
            </a:r>
            <a:r>
              <a:rPr lang="en-US" altLang="zh-CN" dirty="0"/>
              <a:t>— </a:t>
            </a:r>
            <a:r>
              <a:rPr lang="zh-CN" altLang="en-US" dirty="0"/>
              <a:t>为什么不把一些卓有成效的开发方法用到极致（</a:t>
            </a:r>
            <a:r>
              <a:rPr lang="en-US" altLang="zh-CN" dirty="0"/>
              <a:t>Extreme</a:t>
            </a:r>
            <a:r>
              <a:rPr lang="zh-CN" altLang="en-US" dirty="0"/>
              <a:t>），让我们无时不刻地使用它们？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458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最早有记录的结对编程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1987 </a:t>
            </a:r>
            <a:r>
              <a:rPr lang="zh-CN" altLang="en-US" dirty="0"/>
              <a:t>年，</a:t>
            </a:r>
            <a:r>
              <a:rPr lang="en-US" altLang="zh-CN" dirty="0"/>
              <a:t>Intuit </a:t>
            </a:r>
            <a:r>
              <a:rPr lang="zh-CN" altLang="en-US" dirty="0"/>
              <a:t>公司（当时只是一个刚刚起步的个人财务管理软件公司）宣布</a:t>
            </a:r>
            <a:r>
              <a:rPr lang="en-US" altLang="zh-CN" dirty="0"/>
              <a:t>4 </a:t>
            </a:r>
            <a:r>
              <a:rPr lang="zh-CN" altLang="en-US" dirty="0"/>
              <a:t>月会向客户提供新版本的软件</a:t>
            </a:r>
            <a:endParaRPr lang="en-US" altLang="zh-CN" dirty="0"/>
          </a:p>
          <a:p>
            <a:pPr lvl="1"/>
            <a:r>
              <a:rPr lang="en-US" altLang="zh-CN" dirty="0"/>
              <a:t>4 </a:t>
            </a:r>
            <a:r>
              <a:rPr lang="zh-CN" altLang="en-US" dirty="0"/>
              <a:t>月</a:t>
            </a:r>
            <a:r>
              <a:rPr lang="en-US" altLang="zh-CN" dirty="0"/>
              <a:t>15 </a:t>
            </a:r>
            <a:r>
              <a:rPr lang="zh-CN" altLang="en-US" dirty="0"/>
              <a:t>日是美国报税的截止日期。</a:t>
            </a:r>
            <a:endParaRPr lang="en-US" altLang="zh-CN" dirty="0"/>
          </a:p>
          <a:p>
            <a:r>
              <a:rPr lang="zh-CN" altLang="en-US" dirty="0"/>
              <a:t>但到了</a:t>
            </a:r>
            <a:r>
              <a:rPr lang="en-US" altLang="zh-CN" dirty="0"/>
              <a:t>3 </a:t>
            </a:r>
            <a:r>
              <a:rPr lang="zh-CN" altLang="en-US" dirty="0"/>
              <a:t>月末，公司仅有的两个技术人员发现进度还是大大落后于预期，</a:t>
            </a:r>
            <a:endParaRPr lang="en-US" altLang="zh-CN" dirty="0"/>
          </a:p>
          <a:p>
            <a:r>
              <a:rPr lang="zh-CN" altLang="en-US" dirty="0"/>
              <a:t>于是这两人在</a:t>
            </a:r>
            <a:r>
              <a:rPr lang="en-US" altLang="zh-CN" dirty="0"/>
              <a:t>3 </a:t>
            </a:r>
            <a:r>
              <a:rPr lang="zh-CN" altLang="en-US" dirty="0"/>
              <a:t>月的最后一周开展</a:t>
            </a:r>
            <a:r>
              <a:rPr lang="zh-CN" altLang="en-US" b="1" dirty="0"/>
              <a:t>了不得已的、长达</a:t>
            </a:r>
            <a:r>
              <a:rPr lang="en-US" altLang="zh-CN" b="1" dirty="0"/>
              <a:t>60 </a:t>
            </a:r>
            <a:r>
              <a:rPr lang="zh-CN" altLang="en-US" b="1" dirty="0"/>
              <a:t>个小时</a:t>
            </a:r>
            <a:r>
              <a:rPr lang="zh-CN" altLang="en-US" dirty="0"/>
              <a:t>的结对编程活动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590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结对编程 </a:t>
            </a:r>
            <a:r>
              <a:rPr lang="en-US" dirty="0"/>
              <a:t>Pair Programming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驾驶员</a:t>
            </a:r>
            <a:r>
              <a:rPr lang="en-US" altLang="zh-CN" dirty="0"/>
              <a:t>/</a:t>
            </a:r>
            <a:r>
              <a:rPr lang="zh-CN" altLang="en-US" dirty="0"/>
              <a:t>领航员，两人共享一个键盘，电脑，屏幕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驾驶员：写设计文档，进行编码和单元测试等</a:t>
            </a:r>
            <a:r>
              <a:rPr lang="en-US" altLang="zh-CN" dirty="0"/>
              <a:t>XP</a:t>
            </a:r>
            <a:r>
              <a:rPr lang="zh-CN" altLang="en-US" dirty="0"/>
              <a:t>开发流程。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领航员：审阅驾驶员的文档；监督驾驶员对编码等开发流程的执行；考虑单元测试的覆盖 率；思考是否需要和如何重构；帮助驾驶员解决具体的技术问题。领航员也可以设计 </a:t>
            </a:r>
            <a:r>
              <a:rPr lang="en-US" altLang="zh-CN" dirty="0"/>
              <a:t>TDD </a:t>
            </a:r>
            <a:r>
              <a:rPr lang="zh-CN" altLang="en-US" dirty="0"/>
              <a:t>中的测试用例。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zh-CN" altLang="en-US" dirty="0"/>
              <a:t>驾驶员和领航员不断轮换角色，不要连续工作超过一小时，每工作一小时休息</a:t>
            </a:r>
            <a:r>
              <a:rPr lang="en-US" altLang="zh-CN" dirty="0"/>
              <a:t>15</a:t>
            </a:r>
            <a:r>
              <a:rPr lang="zh-CN" altLang="en-US" dirty="0"/>
              <a:t>分钟。 领航员要控制时间。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zh-CN" altLang="en-US" dirty="0"/>
              <a:t>主动参与。任何一个任务都首先是两个人的责任，也是所有人的责任。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只有水平上的差距，没有级别上的差异。两人结对，尽管可能大家的级别资历不同，但不 管在分析、设计或编码上，双方都拥有平等的决策权利。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设置好结对编程的环境，座位、显示器、桌面等都要能允许两个人舒适地讨论和工作。如 果是通过远程结对编程，那么网络、语音通讯和屏幕共享程序要设置好。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必须两人坐在一起么？</a:t>
            </a:r>
            <a:r>
              <a:rPr lang="en-US" altLang="zh-CN" dirty="0"/>
              <a:t>VS </a:t>
            </a:r>
            <a:r>
              <a:rPr lang="zh-CN" altLang="en-US" dirty="0"/>
              <a:t>结对工具 </a:t>
            </a:r>
            <a:r>
              <a:rPr lang="en-US" altLang="zh-CN" dirty="0"/>
              <a:t>Live Share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hlinkClick r:id="rId2"/>
              </a:rPr>
              <a:t>https://visualstudio.microsoft.com/services/live-share/</a:t>
            </a: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16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 Examples</a:t>
            </a:r>
          </a:p>
        </p:txBody>
      </p:sp>
      <p:pic>
        <p:nvPicPr>
          <p:cNvPr id="1026" name="Picture 2" descr="C:\Users\xinz.000\Pictures\EDU\pair-programming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3379787" y="1854994"/>
            <a:ext cx="5715000" cy="4292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16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好处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提高设计质量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更好的设计，避免愚蠢的</a:t>
            </a:r>
            <a:r>
              <a:rPr lang="en-US" altLang="zh-CN" dirty="0"/>
              <a:t>bug</a:t>
            </a:r>
            <a:r>
              <a:rPr lang="zh-CN" altLang="en-US" dirty="0"/>
              <a:t>，</a:t>
            </a:r>
            <a:endParaRPr lang="en-US" dirty="0"/>
          </a:p>
          <a:p>
            <a:r>
              <a:rPr lang="zh-CN" altLang="en-US" dirty="0"/>
              <a:t>降低成本</a:t>
            </a:r>
            <a:endParaRPr lang="en-US" dirty="0"/>
          </a:p>
          <a:p>
            <a:pPr lvl="1"/>
            <a:r>
              <a:rPr lang="zh-CN" altLang="en-US" dirty="0"/>
              <a:t>分享知识，更少的</a:t>
            </a:r>
            <a:r>
              <a:rPr lang="en-US" altLang="zh-CN" dirty="0"/>
              <a:t>debug </a:t>
            </a:r>
            <a:r>
              <a:rPr lang="zh-CN" altLang="en-US" dirty="0"/>
              <a:t>时间</a:t>
            </a:r>
            <a:endParaRPr lang="en-US" dirty="0"/>
          </a:p>
          <a:p>
            <a:r>
              <a:rPr lang="zh-CN" altLang="en-US" dirty="0"/>
              <a:t>提高解决问题的信心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结对经常能解决 “不可能的任务”</a:t>
            </a:r>
            <a:endParaRPr lang="en-US" altLang="zh-CN" dirty="0"/>
          </a:p>
          <a:p>
            <a:pPr lvl="1"/>
            <a:r>
              <a:rPr lang="zh-CN" altLang="en-US" dirty="0"/>
              <a:t>（</a:t>
            </a:r>
            <a:r>
              <a:rPr lang="zh-CN" altLang="en-US" dirty="0">
                <a:hlinkClick r:id="rId2"/>
              </a:rPr>
              <a:t>例子</a:t>
            </a:r>
            <a:r>
              <a:rPr lang="zh-CN" altLang="en-US" dirty="0"/>
              <a:t>）</a:t>
            </a:r>
            <a:endParaRPr lang="en-US" altLang="zh-CN" sz="300" dirty="0"/>
          </a:p>
          <a:p>
            <a:r>
              <a:rPr lang="zh-CN" altLang="en-US" dirty="0"/>
              <a:t>“很多有经验的工程师觉得结对编程效率不高”</a:t>
            </a:r>
            <a:endParaRPr lang="en-US" altLang="zh-CN" dirty="0"/>
          </a:p>
          <a:p>
            <a:pPr lvl="1"/>
            <a:r>
              <a:rPr lang="zh-CN" altLang="en-US" dirty="0"/>
              <a:t>他们单独编程了 </a:t>
            </a:r>
            <a:r>
              <a:rPr lang="en-US" altLang="zh-CN" dirty="0"/>
              <a:t>10 </a:t>
            </a:r>
            <a:r>
              <a:rPr lang="zh-CN" altLang="en-US" dirty="0"/>
              <a:t>年，结对了</a:t>
            </a:r>
            <a:r>
              <a:rPr lang="en-US" altLang="zh-CN" dirty="0"/>
              <a:t>1 </a:t>
            </a:r>
            <a:r>
              <a:rPr lang="zh-CN" altLang="en-US" dirty="0"/>
              <a:t>小时，就觉得效率不高，很正常。 结对</a:t>
            </a:r>
            <a:r>
              <a:rPr lang="en-US" altLang="zh-CN" dirty="0"/>
              <a:t>100 </a:t>
            </a:r>
            <a:r>
              <a:rPr lang="zh-CN" altLang="en-US" dirty="0"/>
              <a:t>小时之后再评价。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9441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好处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提高士气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觉得自己的工作有另一人认可</a:t>
            </a:r>
            <a:r>
              <a:rPr lang="en-US" dirty="0"/>
              <a:t>.</a:t>
            </a:r>
          </a:p>
          <a:p>
            <a:r>
              <a:rPr lang="zh-CN" altLang="en-US" dirty="0"/>
              <a:t>减轻风险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在团队中有一些 “知识的冗余”，降低了成员离开的负面影响</a:t>
            </a:r>
            <a:endParaRPr lang="en-US" dirty="0"/>
          </a:p>
          <a:p>
            <a:r>
              <a:rPr lang="zh-CN" altLang="en-US" dirty="0"/>
              <a:t>提高效率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两人在一起不好意思偷懒或开小差上网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9122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坏处</a:t>
            </a:r>
            <a:r>
              <a:rPr lang="en-US" altLang="zh-CN" dirty="0"/>
              <a:t>/</a:t>
            </a:r>
            <a:r>
              <a:rPr lang="en-US" dirty="0"/>
              <a:t>Drawbacks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工作方式的不同</a:t>
            </a:r>
            <a:endParaRPr lang="en-US" dirty="0"/>
          </a:p>
          <a:p>
            <a:pPr lvl="1"/>
            <a:r>
              <a:rPr lang="zh-CN" altLang="en-US" dirty="0"/>
              <a:t>大多数人觉得喜欢一个人工作</a:t>
            </a:r>
            <a:endParaRPr lang="en-US" dirty="0"/>
          </a:p>
          <a:p>
            <a:r>
              <a:rPr lang="zh-CN" altLang="en-US" dirty="0"/>
              <a:t>让人感觉到威胁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新手 </a:t>
            </a:r>
            <a:r>
              <a:rPr lang="en-US" altLang="zh-CN" dirty="0"/>
              <a:t>vs. </a:t>
            </a:r>
            <a:r>
              <a:rPr lang="zh-CN" altLang="en-US" dirty="0"/>
              <a:t>老手</a:t>
            </a:r>
            <a:endParaRPr lang="en-US" dirty="0"/>
          </a:p>
          <a:p>
            <a:r>
              <a:rPr lang="zh-CN" altLang="en-US" dirty="0"/>
              <a:t>时间可能花在培训上面 （也有价值）</a:t>
            </a:r>
            <a:endParaRPr lang="en-US" altLang="zh-CN" dirty="0"/>
          </a:p>
          <a:p>
            <a:pPr lvl="1"/>
            <a:r>
              <a:rPr lang="zh-CN" altLang="en-US" dirty="0"/>
              <a:t>老手 </a:t>
            </a:r>
            <a:r>
              <a:rPr lang="en-US" altLang="zh-CN" dirty="0"/>
              <a:t>vs. </a:t>
            </a:r>
            <a:r>
              <a:rPr lang="zh-CN" altLang="en-US" dirty="0"/>
              <a:t>新手</a:t>
            </a:r>
            <a:endParaRPr lang="en-US" dirty="0"/>
          </a:p>
          <a:p>
            <a:r>
              <a:rPr lang="zh-CN" altLang="en-US" dirty="0"/>
              <a:t>对个人情绪，自尊的影响</a:t>
            </a:r>
            <a:endParaRPr lang="en-US" dirty="0"/>
          </a:p>
          <a:p>
            <a:pPr lvl="1"/>
            <a:r>
              <a:rPr lang="en-US" dirty="0"/>
              <a:t>“my code”  vs. “your code”</a:t>
            </a:r>
          </a:p>
        </p:txBody>
      </p:sp>
    </p:spTree>
    <p:extLst>
      <p:ext uri="{BB962C8B-B14F-4D97-AF65-F5344CB8AC3E}">
        <p14:creationId xmlns:p14="http://schemas.microsoft.com/office/powerpoint/2010/main" val="3540181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Clever Code or Good Code?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endParaRPr lang="en-US" sz="1050" dirty="0"/>
          </a:p>
          <a:p>
            <a:endParaRPr lang="en-US" sz="1050" dirty="0"/>
          </a:p>
          <a:p>
            <a:r>
              <a:rPr lang="en-US" sz="1050" dirty="0"/>
              <a:t>                                     #include "</a:t>
            </a:r>
            <a:r>
              <a:rPr lang="en-US" sz="1050" dirty="0" err="1"/>
              <a:t>stdafx.h</a:t>
            </a:r>
            <a:r>
              <a:rPr lang="en-US" sz="1050" dirty="0"/>
              <a:t>"</a:t>
            </a:r>
          </a:p>
          <a:p>
            <a:r>
              <a:rPr lang="en-US" sz="1050" dirty="0"/>
              <a:t>                                 #include             "</a:t>
            </a:r>
            <a:r>
              <a:rPr lang="en-US" sz="1050" dirty="0" err="1"/>
              <a:t>stdio.h</a:t>
            </a:r>
            <a:r>
              <a:rPr lang="en-US" sz="1050" dirty="0"/>
              <a:t>" </a:t>
            </a:r>
          </a:p>
          <a:p>
            <a:r>
              <a:rPr lang="en-US" sz="1050" dirty="0"/>
              <a:t>                              void test                     (); </a:t>
            </a:r>
          </a:p>
          <a:p>
            <a:r>
              <a:rPr lang="en-US" sz="1050" dirty="0"/>
              <a:t>                         </a:t>
            </a:r>
            <a:r>
              <a:rPr lang="en-US" sz="1050" dirty="0" err="1"/>
              <a:t>int</a:t>
            </a:r>
            <a:r>
              <a:rPr lang="en-US" sz="1050" dirty="0"/>
              <a:t> _</a:t>
            </a:r>
            <a:r>
              <a:rPr lang="en-US" sz="1050" dirty="0" err="1"/>
              <a:t>tmain</a:t>
            </a:r>
            <a:endParaRPr lang="en-US" sz="1050" dirty="0"/>
          </a:p>
          <a:p>
            <a:r>
              <a:rPr lang="en-US" sz="1050" dirty="0"/>
              <a:t>                      (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argc</a:t>
            </a:r>
            <a:r>
              <a:rPr lang="en-US" sz="1050" dirty="0"/>
              <a:t>, </a:t>
            </a:r>
          </a:p>
          <a:p>
            <a:r>
              <a:rPr lang="en-US" sz="1050" dirty="0"/>
              <a:t>                    _TCHAR*  </a:t>
            </a:r>
            <a:r>
              <a:rPr lang="en-US" sz="1050" dirty="0" err="1"/>
              <a:t>argv</a:t>
            </a:r>
            <a:r>
              <a:rPr lang="en-US" sz="1050" dirty="0"/>
              <a:t>[])</a:t>
            </a:r>
          </a:p>
          <a:p>
            <a:r>
              <a:rPr lang="en-US" sz="1050" dirty="0"/>
              <a:t>                 { test(); return</a:t>
            </a:r>
          </a:p>
          <a:p>
            <a:r>
              <a:rPr lang="en-US" sz="1050" dirty="0"/>
              <a:t>               0; } char C[25]</a:t>
            </a:r>
          </a:p>
          <a:p>
            <a:r>
              <a:rPr lang="en-US" sz="1050" dirty="0"/>
              <a:t>     [40];void d(</a:t>
            </a:r>
            <a:r>
              <a:rPr lang="en-US" sz="1050" dirty="0" err="1"/>
              <a:t>int</a:t>
            </a:r>
            <a:r>
              <a:rPr lang="en-US" sz="1050" dirty="0"/>
              <a:t> x,</a:t>
            </a:r>
          </a:p>
          <a:p>
            <a:r>
              <a:rPr lang="en-US" sz="1050" dirty="0"/>
              <a:t>   </a:t>
            </a:r>
            <a:r>
              <a:rPr lang="en-US" sz="1050" dirty="0" err="1"/>
              <a:t>int</a:t>
            </a:r>
            <a:r>
              <a:rPr lang="en-US" sz="1050" dirty="0"/>
              <a:t> y) {C[x][y]=</a:t>
            </a:r>
          </a:p>
          <a:p>
            <a:r>
              <a:rPr lang="en-US" sz="1050" dirty="0"/>
              <a:t>   C[x][y+1]=32;}</a:t>
            </a:r>
          </a:p>
          <a:p>
            <a:r>
              <a:rPr lang="en-US" sz="1050" dirty="0"/>
              <a:t> </a:t>
            </a:r>
            <a:r>
              <a:rPr lang="en-US" sz="1050" dirty="0" err="1"/>
              <a:t>int</a:t>
            </a:r>
            <a:r>
              <a:rPr lang="en-US" sz="1050" dirty="0"/>
              <a:t> f(</a:t>
            </a:r>
            <a:r>
              <a:rPr lang="en-US" sz="1050" dirty="0" err="1"/>
              <a:t>int</a:t>
            </a:r>
            <a:r>
              <a:rPr lang="en-US" sz="1050" dirty="0"/>
              <a:t> x){return </a:t>
            </a:r>
          </a:p>
          <a:p>
            <a:r>
              <a:rPr lang="en-US" sz="1050" dirty="0"/>
              <a:t>   (</a:t>
            </a:r>
            <a:r>
              <a:rPr lang="en-US" sz="1050" dirty="0" err="1"/>
              <a:t>int</a:t>
            </a:r>
            <a:r>
              <a:rPr lang="en-US" sz="1050" dirty="0"/>
              <a:t>)x*x*.08;}</a:t>
            </a:r>
          </a:p>
          <a:p>
            <a:r>
              <a:rPr lang="en-US" sz="1050" dirty="0"/>
              <a:t> void test(){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i,j</a:t>
            </a:r>
            <a:r>
              <a:rPr lang="en-US" sz="1050" dirty="0"/>
              <a:t>; </a:t>
            </a:r>
          </a:p>
          <a:p>
            <a:r>
              <a:rPr lang="en-US" sz="1050" dirty="0"/>
              <a:t>        char s[5]="TEST";</a:t>
            </a:r>
          </a:p>
          <a:p>
            <a:r>
              <a:rPr lang="en-US" sz="1050" dirty="0"/>
              <a:t>    for(i=0;i&lt;25;i++)</a:t>
            </a:r>
          </a:p>
          <a:p>
            <a:r>
              <a:rPr lang="en-US" sz="1050" dirty="0"/>
              <a:t>    for(j=0;j&lt;40;j++)</a:t>
            </a:r>
          </a:p>
          <a:p>
            <a:r>
              <a:rPr lang="pl-PL" sz="1050" dirty="0"/>
              <a:t>    C[i][j]=s[(i+j)%4];</a:t>
            </a:r>
          </a:p>
          <a:p>
            <a:r>
              <a:rPr lang="en-US" sz="1050" dirty="0"/>
              <a:t>    for(i=1;i&lt;=7;i++)</a:t>
            </a:r>
          </a:p>
          <a:p>
            <a:r>
              <a:rPr lang="en-US" sz="1050" dirty="0"/>
              <a:t>         {d(18-i,12);</a:t>
            </a:r>
          </a:p>
          <a:p>
            <a:r>
              <a:rPr lang="en-US" sz="1050" dirty="0"/>
              <a:t>          C[20-f(i)][i+19]=</a:t>
            </a:r>
          </a:p>
          <a:p>
            <a:r>
              <a:rPr lang="en-US" sz="1050" dirty="0"/>
              <a:t>       C[20-f(i)][20-i]=32;</a:t>
            </a:r>
          </a:p>
          <a:p>
            <a:r>
              <a:rPr lang="en-US" sz="1050" dirty="0"/>
              <a:t>       }d(10,13);d(9,13);</a:t>
            </a:r>
          </a:p>
          <a:p>
            <a:r>
              <a:rPr lang="en-US" sz="1050" dirty="0"/>
              <a:t>        d(8,14);d(7,15);</a:t>
            </a:r>
          </a:p>
          <a:p>
            <a:r>
              <a:rPr lang="en-US" sz="1050" dirty="0"/>
              <a:t>       d(6,16);d(5,18);d(5,20);                     d(5,22);d(5,26);</a:t>
            </a:r>
          </a:p>
          <a:p>
            <a:r>
              <a:rPr lang="en-US" sz="1050" dirty="0"/>
              <a:t>           d(6,23);d(6,25);d(7,25);for(i=0;i&lt;25;i++,</a:t>
            </a:r>
            <a:r>
              <a:rPr lang="en-US" sz="1050" dirty="0" err="1"/>
              <a:t>printf</a:t>
            </a:r>
            <a:r>
              <a:rPr lang="en-US" sz="1050" dirty="0"/>
              <a:t>("\n"))</a:t>
            </a:r>
          </a:p>
          <a:p>
            <a:r>
              <a:rPr lang="en-US" sz="1050" dirty="0"/>
              <a:t>                for(j=0;j&lt;40;printf("%</a:t>
            </a:r>
            <a:r>
              <a:rPr lang="en-US" sz="1050" dirty="0" err="1"/>
              <a:t>c",C</a:t>
            </a:r>
            <a:r>
              <a:rPr lang="en-US" sz="1050" dirty="0"/>
              <a:t>[i][j++]));</a:t>
            </a:r>
          </a:p>
          <a:p>
            <a:r>
              <a:rPr lang="en-US" sz="1050" dirty="0"/>
              <a:t>                       </a:t>
            </a:r>
            <a:r>
              <a:rPr lang="en-US" sz="1050" dirty="0" err="1"/>
              <a:t>scanf</a:t>
            </a:r>
            <a:r>
              <a:rPr lang="en-US" sz="1050" dirty="0"/>
              <a:t>("%c", &amp;s[0]);</a:t>
            </a:r>
          </a:p>
          <a:p>
            <a:r>
              <a:rPr lang="en-US" sz="1050" dirty="0"/>
              <a:t>                                   }</a:t>
            </a:r>
          </a:p>
          <a:p>
            <a:endParaRPr lang="en-US" sz="1050" dirty="0"/>
          </a:p>
          <a:p>
            <a:endParaRPr lang="en-US" sz="1050" dirty="0"/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660879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最合适的场景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降低容易犯的错误</a:t>
            </a:r>
            <a:endParaRPr lang="en-US" dirty="0"/>
          </a:p>
          <a:p>
            <a:r>
              <a:rPr lang="zh-CN" altLang="en-US" dirty="0"/>
              <a:t>新手 </a:t>
            </a:r>
            <a:r>
              <a:rPr lang="en-US" altLang="zh-CN" dirty="0"/>
              <a:t>+ </a:t>
            </a:r>
            <a:r>
              <a:rPr lang="zh-CN" altLang="en-US" dirty="0"/>
              <a:t>新手， 或者双方各有明显弱点</a:t>
            </a:r>
            <a:endParaRPr lang="en-US" dirty="0"/>
          </a:p>
          <a:p>
            <a:r>
              <a:rPr lang="zh-CN" altLang="en-US" dirty="0"/>
              <a:t>探索一个新的领域</a:t>
            </a:r>
            <a:endParaRPr lang="en-US" dirty="0"/>
          </a:p>
          <a:p>
            <a:r>
              <a:rPr lang="zh-CN" altLang="en-US" dirty="0"/>
              <a:t>传播知识和技能</a:t>
            </a:r>
            <a:endParaRPr lang="en-US" altLang="zh-CN" dirty="0"/>
          </a:p>
          <a:p>
            <a:pPr lvl="1"/>
            <a:r>
              <a:rPr lang="zh-CN" altLang="en-US" dirty="0"/>
              <a:t>老手 </a:t>
            </a:r>
            <a:r>
              <a:rPr lang="en-US" altLang="zh-CN" dirty="0"/>
              <a:t>+ </a:t>
            </a:r>
            <a:r>
              <a:rPr lang="zh-CN" altLang="en-US" dirty="0"/>
              <a:t>新手 也可以</a:t>
            </a:r>
            <a:endParaRPr lang="en-US" altLang="zh-CN" dirty="0"/>
          </a:p>
          <a:p>
            <a:r>
              <a:rPr lang="zh-CN" altLang="en-US" dirty="0"/>
              <a:t>工具：</a:t>
            </a:r>
            <a:endParaRPr lang="en-US" altLang="zh-CN" dirty="0"/>
          </a:p>
          <a:p>
            <a:pPr lvl="1"/>
            <a:r>
              <a:rPr lang="zh-CN" altLang="en-US" dirty="0"/>
              <a:t>排排坐，一个电脑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VS Live Share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160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CB56-9A34-4DD2-A48A-CB754792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不适合的场景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2F2D3-7A45-407F-984A-A2D5E771E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CN" altLang="en-US" dirty="0"/>
              <a:t>需要深入地研究的项目，需要一个人长时间的独立钻研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在做后期维护的时候，如果维护的技术含量不高，只需要做有效的复审即可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 </a:t>
            </a:r>
            <a:r>
              <a:rPr lang="zh-CN" altLang="en-US" dirty="0"/>
              <a:t>如果验证测试需要运行很长时间，那么两个人在那里等待结果是有点浪费时间。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如果团队的人员要在多个项目中工作，不能充分保证足够的结对编程时间，那么成员要经 常处于等待的状态，反而影响效率。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关键是如何最</a:t>
            </a:r>
            <a:r>
              <a:rPr lang="zh-CN" altLang="en-US" b="1" dirty="0"/>
              <a:t>大限度地发挥“领航员”的作用</a:t>
            </a:r>
            <a:r>
              <a:rPr lang="zh-CN" altLang="en-US" dirty="0"/>
              <a:t>，如果用处不大，也就无需结对。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3837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 Side Effect</a:t>
            </a:r>
          </a:p>
        </p:txBody>
      </p:sp>
      <p:pic>
        <p:nvPicPr>
          <p:cNvPr id="5" name="Picture 2" descr="C:\Users\xinz.000\Pictures\EDU\6003-Pair_Programmin-sfull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808287" y="1953419"/>
            <a:ext cx="6858000" cy="40957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27401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 Goes Wrong</a:t>
            </a:r>
          </a:p>
        </p:txBody>
      </p:sp>
      <p:pic>
        <p:nvPicPr>
          <p:cNvPr id="10243" name="Picture 3" descr="dark_side_pair_programming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60276" y="1219200"/>
            <a:ext cx="7593325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559350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DDADB-3302-465A-B88A-8CEE5A487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个人要避免不好的习惯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C2CC0-384A-4C67-AB98-34D1A9793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结对编程中不好的习惯</a:t>
            </a:r>
            <a:r>
              <a:rPr lang="en-US" altLang="zh-CN" dirty="0"/>
              <a:t>—</a:t>
            </a:r>
            <a:r>
              <a:rPr lang="zh-CN" altLang="en-US" dirty="0"/>
              <a:t>你经历过么，如何提醒同伴改进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不拘小节的人　两人在一起近距离地工作，但是却不注意个人卫生和互相尊重。开始合作前， 吃了很多大蒜就来了。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喜欢发号施令的人　总是对敲键盘的人说：“到末行，加个反括号，然后</a:t>
            </a:r>
            <a:r>
              <a:rPr lang="en-US" altLang="zh-CN" dirty="0"/>
              <a:t>……”</a:t>
            </a:r>
            <a:r>
              <a:rPr lang="zh-CN" altLang="en-US" dirty="0"/>
              <a:t>。他不去关注 解决方法和下一步该怎么做，而过度关注一些编程细节。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拼写纠错者　坐在你旁边，纠正你输入的每个错误字符。当然，他没有时间来真正地进行导航。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深藏不露者　仅仅自己敲着代码而不告诉别人他在做什么。领航员不得不靠自己去弄懂代码。 关于该用什么方法，该选择哪种设计，领航员和实施者之间完全没有交流。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跳跃很大的人　他们喜欢在代码中进行大范围的跳跃，这样领航员便不知道进行到哪里了。</a:t>
            </a:r>
          </a:p>
        </p:txBody>
      </p:sp>
    </p:spTree>
    <p:extLst>
      <p:ext uri="{BB962C8B-B14F-4D97-AF65-F5344CB8AC3E}">
        <p14:creationId xmlns:p14="http://schemas.microsoft.com/office/powerpoint/2010/main" val="10790528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F701-4D3A-4FB8-942F-DFD394817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推向极致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65C03-51DC-484E-90F3-32805E48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一个人编程，让全世界来看？</a:t>
            </a:r>
            <a:endParaRPr lang="en-US" altLang="zh-CN" dirty="0"/>
          </a:p>
          <a:p>
            <a:r>
              <a:rPr lang="en-US" dirty="0">
                <a:hlinkClick r:id="rId2"/>
              </a:rPr>
              <a:t>Link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07B35-D06E-4822-BCD2-B86B04760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2930159"/>
            <a:ext cx="6096000" cy="346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28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Famous collaboration of a pair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 Chinese History</a:t>
            </a:r>
          </a:p>
          <a:p>
            <a:pPr lvl="1"/>
            <a:r>
              <a:rPr lang="zh-CN" altLang="en-US" dirty="0"/>
              <a:t>周瑜 </a:t>
            </a:r>
            <a:r>
              <a:rPr lang="en-US" altLang="zh-CN" dirty="0"/>
              <a:t>–</a:t>
            </a:r>
            <a:r>
              <a:rPr lang="zh-CN" altLang="en-US" dirty="0"/>
              <a:t> 诸葛亮</a:t>
            </a:r>
            <a:endParaRPr lang="en-US" altLang="zh-CN" dirty="0"/>
          </a:p>
          <a:p>
            <a:pPr lvl="1"/>
            <a:r>
              <a:rPr lang="zh-CN" altLang="en-US" dirty="0"/>
              <a:t>管宁 </a:t>
            </a:r>
            <a:r>
              <a:rPr lang="en-US" altLang="zh-CN" dirty="0"/>
              <a:t>–</a:t>
            </a:r>
            <a:r>
              <a:rPr lang="zh-CN" altLang="en-US" dirty="0"/>
              <a:t> 华歆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 Hewlett and Packard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447800"/>
            <a:ext cx="6934200" cy="5172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912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– Wozniak and Jobs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447800"/>
            <a:ext cx="6808332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40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Paul and Bill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470314"/>
            <a:ext cx="6934200" cy="4577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5334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运行这个程序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看看输出是啥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4774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Jerry Yang and David Filo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1" y="1447800"/>
            <a:ext cx="4772025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134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and </a:t>
            </a:r>
            <a:r>
              <a:rPr lang="en-US" dirty="0" err="1"/>
              <a:t>Brin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466850"/>
            <a:ext cx="7277100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792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Facebook: Mark and Eduardo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http://koolcampus.files.wordpress.com/2010/11/social-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1" y="1828801"/>
            <a:ext cx="635317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0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 IT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dirty="0"/>
              <a:t>Hewlett &amp; Packard</a:t>
            </a:r>
          </a:p>
          <a:p>
            <a:pPr lvl="1"/>
            <a:r>
              <a:rPr lang="en-US" altLang="zh-CN" dirty="0"/>
              <a:t>Microsoft (Bill Gates, Paul Allen)</a:t>
            </a:r>
          </a:p>
          <a:p>
            <a:pPr lvl="1"/>
            <a:r>
              <a:rPr lang="en-US" altLang="zh-CN" dirty="0"/>
              <a:t>Apple (Steve Jobs, Steve Wozniak)</a:t>
            </a:r>
          </a:p>
          <a:p>
            <a:pPr lvl="1"/>
            <a:r>
              <a:rPr lang="en-US" altLang="zh-CN" dirty="0"/>
              <a:t>Yahoo (Jerry Yang, David Filo)</a:t>
            </a:r>
          </a:p>
          <a:p>
            <a:pPr lvl="1"/>
            <a:r>
              <a:rPr lang="en-US" altLang="zh-CN" dirty="0"/>
              <a:t>Google (Sergei </a:t>
            </a:r>
            <a:r>
              <a:rPr lang="en-US" altLang="zh-CN" dirty="0" err="1"/>
              <a:t>Brin</a:t>
            </a:r>
            <a:r>
              <a:rPr lang="en-US" altLang="zh-CN" dirty="0"/>
              <a:t>, Lawrence Page)</a:t>
            </a:r>
          </a:p>
          <a:p>
            <a:r>
              <a:rPr lang="en-US" dirty="0"/>
              <a:t>Who are the future pairs?</a:t>
            </a:r>
          </a:p>
          <a:p>
            <a:pPr lvl="1"/>
            <a:r>
              <a:rPr lang="zh-CN" altLang="en-US" dirty="0"/>
              <a:t>在座的各位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495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C</a:t>
            </a:r>
            <a:r>
              <a:rPr lang="en-US" dirty="0"/>
              <a:t>ollaboration</a:t>
            </a:r>
          </a:p>
        </p:txBody>
      </p:sp>
      <p:pic>
        <p:nvPicPr>
          <p:cNvPr id="12291" name="Picture 4" descr="第11章四格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1214438"/>
            <a:ext cx="7315200" cy="564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1: </a:t>
            </a:r>
            <a:r>
              <a:rPr lang="en-US" altLang="zh-CN" dirty="0"/>
              <a:t>F</a:t>
            </a:r>
            <a:r>
              <a:rPr lang="en-US" dirty="0"/>
              <a:t>orming / </a:t>
            </a:r>
            <a:r>
              <a:rPr lang="zh-CN" altLang="en-US" dirty="0"/>
              <a:t>萌芽</a:t>
            </a:r>
            <a:endParaRPr lang="en-US" dirty="0"/>
          </a:p>
        </p:txBody>
      </p:sp>
      <p:pic>
        <p:nvPicPr>
          <p:cNvPr id="1433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394195" y="1825625"/>
            <a:ext cx="5686184" cy="4351338"/>
          </a:xfrm>
          <a:noFill/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课堂练习：</a:t>
            </a:r>
            <a:r>
              <a:rPr lang="en-US" dirty="0"/>
              <a:t>How to FORM better</a:t>
            </a:r>
          </a:p>
        </p:txBody>
      </p:sp>
      <p:sp>
        <p:nvSpPr>
          <p:cNvPr id="1536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发现共同点</a:t>
            </a:r>
            <a:endParaRPr lang="en-US" dirty="0"/>
          </a:p>
          <a:p>
            <a:r>
              <a:rPr lang="zh-CN" altLang="en-US" dirty="0"/>
              <a:t>任意两个本来不熟悉的同学</a:t>
            </a:r>
            <a:endParaRPr lang="en-US" dirty="0"/>
          </a:p>
          <a:p>
            <a:pPr lvl="1"/>
            <a:r>
              <a:rPr lang="zh-CN" altLang="en-US" dirty="0"/>
              <a:t>找到共同点</a:t>
            </a:r>
            <a:r>
              <a:rPr lang="en-US" dirty="0"/>
              <a:t> (</a:t>
            </a:r>
            <a:r>
              <a:rPr lang="zh-CN" altLang="en-US" dirty="0"/>
              <a:t>爱好，社交，梦想，编程语言，技术，职业道路，理想</a:t>
            </a:r>
            <a:r>
              <a:rPr lang="en-US" dirty="0"/>
              <a:t> )</a:t>
            </a:r>
          </a:p>
          <a:p>
            <a:pPr lvl="1"/>
            <a:r>
              <a:rPr lang="zh-CN" altLang="en-US" dirty="0"/>
              <a:t>向全班报告</a:t>
            </a:r>
            <a:endParaRPr lang="en-US" dirty="0"/>
          </a:p>
          <a:p>
            <a:pPr lvl="1"/>
            <a:r>
              <a:rPr lang="zh-CN" altLang="en-US" dirty="0"/>
              <a:t>两人之间有最多共同点的，即获得奖励</a:t>
            </a:r>
            <a:endParaRPr lang="en-US" dirty="0"/>
          </a:p>
          <a:p>
            <a:pPr lvl="1"/>
            <a:r>
              <a:rPr lang="zh-CN" altLang="en-US" dirty="0"/>
              <a:t>花十分钟练习</a:t>
            </a:r>
            <a:endParaRPr lang="en-US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2: Storming / </a:t>
            </a:r>
            <a:r>
              <a:rPr lang="zh-CN" altLang="en-US" dirty="0"/>
              <a:t>磨合</a:t>
            </a:r>
            <a:endParaRPr lang="en-US" dirty="0"/>
          </a:p>
        </p:txBody>
      </p:sp>
      <p:pic>
        <p:nvPicPr>
          <p:cNvPr id="16387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359160" y="1825625"/>
            <a:ext cx="5756254" cy="4351338"/>
          </a:xfrm>
          <a:noFill/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如何磨合</a:t>
            </a:r>
            <a:endParaRPr lang="en-US" dirty="0"/>
          </a:p>
        </p:txBody>
      </p:sp>
      <p:sp>
        <p:nvSpPr>
          <p:cNvPr id="17410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提供反馈的目的</a:t>
            </a:r>
            <a:endParaRPr lang="en-US" altLang="zh-CN" dirty="0"/>
          </a:p>
          <a:p>
            <a:pPr lvl="1"/>
            <a:r>
              <a:rPr lang="zh-CN" altLang="en-US" dirty="0"/>
              <a:t>为了让别人改进？</a:t>
            </a:r>
            <a:endParaRPr lang="en-US" altLang="zh-CN" dirty="0"/>
          </a:p>
          <a:p>
            <a:pPr lvl="1"/>
            <a:r>
              <a:rPr lang="zh-CN" altLang="en-US" dirty="0"/>
              <a:t>为了自己出气？</a:t>
            </a:r>
            <a:endParaRPr lang="en-US" altLang="zh-CN" dirty="0"/>
          </a:p>
          <a:p>
            <a:pPr lvl="1"/>
            <a:r>
              <a:rPr lang="zh-CN" altLang="en-US" dirty="0"/>
              <a:t>为了羞辱对方？</a:t>
            </a:r>
            <a:endParaRPr lang="en-US" altLang="zh-CN" dirty="0"/>
          </a:p>
          <a:p>
            <a:r>
              <a:rPr lang="en-US" dirty="0"/>
              <a:t>Make it into  3  things to say…</a:t>
            </a:r>
          </a:p>
          <a:p>
            <a:pPr lvl="1"/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zh-CN" altLang="en-US" dirty="0"/>
              <a:t>肉</a:t>
            </a:r>
            <a:r>
              <a:rPr lang="en-US" altLang="zh-CN" dirty="0"/>
              <a:t>/</a:t>
            </a:r>
            <a:r>
              <a:rPr lang="zh-CN" altLang="en-US" dirty="0"/>
              <a:t>面包</a:t>
            </a:r>
            <a:endParaRPr lang="en-US" dirty="0"/>
          </a:p>
          <a:p>
            <a:pPr lvl="1"/>
            <a:r>
              <a:rPr lang="en-US" dirty="0"/>
              <a:t>Praise,  critical feedback, then praise</a:t>
            </a:r>
          </a:p>
          <a:p>
            <a:r>
              <a:rPr lang="zh-CN" altLang="en-US" dirty="0"/>
              <a:t>课堂练习</a:t>
            </a:r>
            <a:endParaRPr lang="en-US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Sandwiches </a:t>
            </a:r>
            <a:r>
              <a:rPr lang="en-US" altLang="zh-CN" dirty="0"/>
              <a:t>/ </a:t>
            </a:r>
            <a:r>
              <a:rPr lang="zh-CN" altLang="en-US" dirty="0"/>
              <a:t>三明治</a:t>
            </a:r>
            <a:r>
              <a:rPr lang="en-US" dirty="0"/>
              <a:t>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1600200"/>
            <a:ext cx="3833091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EFDB50-261C-410A-957E-9FEC82C56579}"/>
              </a:ext>
            </a:extLst>
          </p:cNvPr>
          <p:cNvSpPr txBox="1"/>
          <p:nvPr/>
        </p:nvSpPr>
        <p:spPr>
          <a:xfrm>
            <a:off x="6400801" y="1981200"/>
            <a:ext cx="3833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观察它的结构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有什么规律？</a:t>
            </a:r>
            <a:endParaRPr lang="en-US" altLang="zh-CN" dirty="0">
              <a:latin typeface="+mn-ea"/>
            </a:endParaRPr>
          </a:p>
          <a:p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9541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看起来是巧妙的代码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巧妙的代码  </a:t>
            </a:r>
            <a:r>
              <a:rPr lang="en-US" altLang="zh-CN" dirty="0"/>
              <a:t>vs. </a:t>
            </a:r>
            <a:r>
              <a:rPr lang="zh-CN" altLang="en-US" dirty="0"/>
              <a:t>易懂的代码</a:t>
            </a:r>
            <a:endParaRPr lang="en-US" dirty="0"/>
          </a:p>
          <a:p>
            <a:r>
              <a:rPr lang="zh-CN" altLang="en-US" dirty="0"/>
              <a:t>代码的形状就注释了代码的功能</a:t>
            </a:r>
            <a:endParaRPr lang="en-US" dirty="0"/>
          </a:p>
          <a:p>
            <a:pPr lvl="1"/>
            <a:r>
              <a:rPr lang="zh-CN" altLang="en-US" dirty="0"/>
              <a:t>谁懂？</a:t>
            </a:r>
            <a:endParaRPr lang="en-US" altLang="zh-CN" dirty="0"/>
          </a:p>
          <a:p>
            <a:pPr lvl="1"/>
            <a:r>
              <a:rPr lang="zh-CN" altLang="en-US" dirty="0"/>
              <a:t>如何维护？</a:t>
            </a:r>
            <a:endParaRPr lang="en-US" dirty="0"/>
          </a:p>
          <a:p>
            <a:pPr lvl="1"/>
            <a:r>
              <a:rPr lang="zh-CN" altLang="en-US" dirty="0"/>
              <a:t>如果我要写</a:t>
            </a:r>
            <a:r>
              <a:rPr lang="en-US" dirty="0"/>
              <a:t> “D” </a:t>
            </a:r>
            <a:r>
              <a:rPr lang="zh-CN" altLang="en-US" dirty="0"/>
              <a:t>形状的代码</a:t>
            </a:r>
            <a:r>
              <a:rPr lang="en-US" dirty="0"/>
              <a:t>? </a:t>
            </a:r>
            <a:r>
              <a:rPr lang="zh-CN" altLang="en-US" dirty="0"/>
              <a:t>怎么办？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414791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 … Meat … Bread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1" y="1676400"/>
            <a:ext cx="6753225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6732953" y="1794163"/>
            <a:ext cx="2146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Bread</a:t>
            </a:r>
          </a:p>
        </p:txBody>
      </p:sp>
      <p:sp>
        <p:nvSpPr>
          <p:cNvPr id="7" name="Rectangle 6"/>
          <p:cNvSpPr/>
          <p:nvPr/>
        </p:nvSpPr>
        <p:spPr>
          <a:xfrm>
            <a:off x="7239000" y="4876800"/>
            <a:ext cx="2146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Bread</a:t>
            </a:r>
          </a:p>
        </p:txBody>
      </p:sp>
      <p:sp>
        <p:nvSpPr>
          <p:cNvPr id="8" name="Rectangle 7"/>
          <p:cNvSpPr/>
          <p:nvPr/>
        </p:nvSpPr>
        <p:spPr>
          <a:xfrm>
            <a:off x="7599166" y="3453110"/>
            <a:ext cx="18133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Meat</a:t>
            </a:r>
            <a:endParaRPr lang="en-US" sz="5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382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8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三明治</a:t>
            </a:r>
            <a:r>
              <a:rPr lang="en-US" altLang="zh-CN" dirty="0"/>
              <a:t>/</a:t>
            </a:r>
            <a:r>
              <a:rPr lang="en-US" dirty="0"/>
              <a:t>Sandwich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en-US" dirty="0"/>
              <a:t>Bread:  </a:t>
            </a:r>
            <a:r>
              <a:rPr lang="zh-CN" altLang="en-US" dirty="0"/>
              <a:t>共同的愿景和其他共同点</a:t>
            </a:r>
            <a:endParaRPr lang="en-US" dirty="0"/>
          </a:p>
          <a:p>
            <a:r>
              <a:rPr lang="zh-CN" altLang="en-US" dirty="0"/>
              <a:t>肉</a:t>
            </a:r>
            <a:r>
              <a:rPr lang="en-US" altLang="zh-CN" dirty="0"/>
              <a:t>/</a:t>
            </a:r>
            <a:r>
              <a:rPr lang="en-US" dirty="0"/>
              <a:t>Meat:  </a:t>
            </a:r>
          </a:p>
          <a:p>
            <a:pPr lvl="1"/>
            <a:r>
              <a:rPr lang="en-US" b="1" dirty="0"/>
              <a:t>Feedback:</a:t>
            </a:r>
            <a:r>
              <a:rPr lang="en-US" dirty="0"/>
              <a:t> giving opinion, judgment, assessment or evaluation (and not necessarily delivering these with the intention of enabling the person receiving the feedback to move ahead or improve performance)</a:t>
            </a:r>
          </a:p>
          <a:p>
            <a:pPr lvl="2"/>
            <a:r>
              <a:rPr lang="en-US" b="1" dirty="0"/>
              <a:t>You did something bad, I hate you!</a:t>
            </a:r>
          </a:p>
          <a:p>
            <a:pPr lvl="1"/>
            <a:r>
              <a:rPr lang="en-US" b="1" dirty="0" err="1"/>
              <a:t>Feedforward</a:t>
            </a:r>
            <a:r>
              <a:rPr lang="en-US" b="1" dirty="0"/>
              <a:t>:</a:t>
            </a:r>
            <a:r>
              <a:rPr lang="en-US" dirty="0"/>
              <a:t> providing observations and assessments coupled with a conversation for possible actions for improving future performance and/or to move ahead in achieving the person’s objectives. </a:t>
            </a:r>
          </a:p>
          <a:p>
            <a:pPr lvl="2"/>
            <a:r>
              <a:rPr lang="en-US" b="1" dirty="0"/>
              <a:t>You made mistakes, we can do better!</a:t>
            </a:r>
          </a:p>
          <a:p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en-US" dirty="0"/>
              <a:t>Brea</a:t>
            </a:r>
            <a:r>
              <a:rPr lang="en-US" altLang="zh-CN" dirty="0"/>
              <a:t>d</a:t>
            </a:r>
            <a:r>
              <a:rPr lang="en-US" dirty="0"/>
              <a:t>:  </a:t>
            </a:r>
            <a:r>
              <a:rPr lang="zh-CN" altLang="en-US" dirty="0"/>
              <a:t>重申共同的远景</a:t>
            </a:r>
            <a:r>
              <a:rPr lang="en-US" altLang="zh-CN" dirty="0"/>
              <a:t>/</a:t>
            </a:r>
            <a:r>
              <a:rPr lang="zh-CN" altLang="en-US" dirty="0"/>
              <a:t>赞扬对方的具体进步</a:t>
            </a:r>
            <a:r>
              <a:rPr lang="en-US" altLang="zh-CN" dirty="0"/>
              <a:t>/</a:t>
            </a:r>
            <a:r>
              <a:rPr lang="zh-CN" altLang="en-US" dirty="0"/>
              <a:t>希望继续进步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9395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如何提供反馈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775192"/>
            <a:ext cx="4724400" cy="4625609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针对哪个层次？</a:t>
            </a:r>
            <a:endParaRPr lang="en-US" dirty="0"/>
          </a:p>
          <a:p>
            <a:pPr lvl="1"/>
            <a:r>
              <a:rPr lang="en-US" dirty="0"/>
              <a:t>Behavior</a:t>
            </a:r>
            <a:r>
              <a:rPr lang="en-US" altLang="zh-CN" dirty="0"/>
              <a:t>/ </a:t>
            </a:r>
            <a:r>
              <a:rPr lang="zh-CN" altLang="en-US" dirty="0"/>
              <a:t>行为</a:t>
            </a:r>
            <a:endParaRPr lang="en-US" dirty="0"/>
          </a:p>
          <a:p>
            <a:pPr lvl="2"/>
            <a:r>
              <a:rPr lang="zh-CN" altLang="en-US" dirty="0"/>
              <a:t>针对行为，事实，影响</a:t>
            </a:r>
            <a:endParaRPr lang="en-US" dirty="0"/>
          </a:p>
          <a:p>
            <a:pPr lvl="2"/>
            <a:r>
              <a:rPr lang="zh-CN" altLang="en-US" dirty="0"/>
              <a:t>你来晚了</a:t>
            </a:r>
            <a:r>
              <a:rPr lang="en-US" altLang="zh-CN" dirty="0"/>
              <a:t>20 </a:t>
            </a:r>
            <a:r>
              <a:rPr lang="zh-CN" altLang="en-US" dirty="0"/>
              <a:t>分钟</a:t>
            </a:r>
            <a:r>
              <a:rPr lang="en-US" altLang="zh-CN" dirty="0"/>
              <a:t>, </a:t>
            </a:r>
            <a:r>
              <a:rPr lang="zh-CN" altLang="en-US" dirty="0"/>
              <a:t>我们错过了音乐会第一场</a:t>
            </a:r>
            <a:r>
              <a:rPr lang="en-US" altLang="zh-CN" dirty="0"/>
              <a:t>! </a:t>
            </a:r>
            <a:r>
              <a:rPr lang="zh-CN" altLang="en-US" dirty="0"/>
              <a:t>朋友们都进去了。 </a:t>
            </a:r>
            <a:endParaRPr lang="en-US" dirty="0"/>
          </a:p>
          <a:p>
            <a:pPr lvl="1"/>
            <a:r>
              <a:rPr lang="en-US" dirty="0"/>
              <a:t>Pattern, Motive </a:t>
            </a:r>
            <a:r>
              <a:rPr lang="en-US" altLang="zh-CN" dirty="0"/>
              <a:t>/ </a:t>
            </a:r>
            <a:r>
              <a:rPr lang="zh-CN" altLang="en-US" dirty="0"/>
              <a:t>动机和规律</a:t>
            </a:r>
            <a:endParaRPr lang="en-US" dirty="0"/>
          </a:p>
          <a:p>
            <a:pPr lvl="2"/>
            <a:r>
              <a:rPr lang="zh-CN" altLang="en-US" dirty="0"/>
              <a:t>动机，习惯，规律</a:t>
            </a:r>
            <a:r>
              <a:rPr lang="en-US" dirty="0"/>
              <a:t> </a:t>
            </a:r>
          </a:p>
          <a:p>
            <a:pPr lvl="2"/>
            <a:r>
              <a:rPr lang="zh-CN" altLang="en-US" dirty="0"/>
              <a:t>你总是这样</a:t>
            </a:r>
            <a:r>
              <a:rPr lang="en-US" altLang="zh-CN" dirty="0"/>
              <a:t>, </a:t>
            </a:r>
            <a:r>
              <a:rPr lang="zh-CN" altLang="en-US" dirty="0"/>
              <a:t>你总是想让我在朋友面前出丑</a:t>
            </a:r>
            <a:r>
              <a:rPr lang="en-US" altLang="zh-CN" dirty="0"/>
              <a:t>? </a:t>
            </a:r>
            <a:endParaRPr lang="en-US" dirty="0"/>
          </a:p>
          <a:p>
            <a:pPr lvl="1"/>
            <a:r>
              <a:rPr lang="en-US" dirty="0"/>
              <a:t>Core Property </a:t>
            </a:r>
            <a:r>
              <a:rPr lang="en-US" altLang="zh-CN" dirty="0"/>
              <a:t>/ </a:t>
            </a:r>
            <a:r>
              <a:rPr lang="zh-CN" altLang="en-US" dirty="0"/>
              <a:t>核心属性</a:t>
            </a:r>
            <a:endParaRPr lang="en-US" dirty="0"/>
          </a:p>
          <a:p>
            <a:pPr lvl="2"/>
            <a:r>
              <a:rPr lang="zh-CN" altLang="en-US" dirty="0"/>
              <a:t>核心属性和本质</a:t>
            </a:r>
            <a:endParaRPr lang="en-US" dirty="0"/>
          </a:p>
          <a:p>
            <a:pPr lvl="2"/>
            <a:r>
              <a:rPr lang="zh-CN" altLang="en-US" dirty="0"/>
              <a:t>你们男人都不是好东西</a:t>
            </a:r>
            <a:r>
              <a:rPr lang="en-US" altLang="zh-CN" dirty="0"/>
              <a:t>!  </a:t>
            </a:r>
          </a:p>
          <a:p>
            <a:pPr lvl="2"/>
            <a:r>
              <a:rPr lang="zh-CN" altLang="en-US" dirty="0"/>
              <a:t>这个学校毕业的都写不好程序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006988-1917-44F4-A48A-B52CD7AC8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2209800"/>
            <a:ext cx="3313962" cy="339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6178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 err="1"/>
              <a:t>Norming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规范</a:t>
            </a:r>
            <a:endParaRPr lang="en-US" dirty="0"/>
          </a:p>
        </p:txBody>
      </p:sp>
      <p:pic>
        <p:nvPicPr>
          <p:cNvPr id="1843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048001" y="1447801"/>
            <a:ext cx="5934075" cy="4525963"/>
          </a:xfrm>
          <a:noFill/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如何规范</a:t>
            </a:r>
            <a:r>
              <a:rPr lang="en-US" altLang="zh-CN" dirty="0"/>
              <a:t>/How to NORM better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建立规则，仪式，流程，模式</a:t>
            </a:r>
            <a:endParaRPr lang="en-US" altLang="zh-CN" dirty="0"/>
          </a:p>
          <a:p>
            <a:r>
              <a:rPr lang="zh-CN" altLang="en-US" dirty="0"/>
              <a:t>给好行为正面的反馈</a:t>
            </a:r>
            <a:endParaRPr lang="en-US" altLang="zh-CN" dirty="0"/>
          </a:p>
          <a:p>
            <a:r>
              <a:rPr lang="zh-CN" altLang="en-US" dirty="0"/>
              <a:t>明确指出不合适的行为，必要时调整人员</a:t>
            </a:r>
            <a:endParaRPr lang="en-US" altLang="zh-CN" dirty="0"/>
          </a:p>
          <a:p>
            <a:r>
              <a:rPr lang="zh-CN" altLang="en-US" dirty="0"/>
              <a:t>练习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指出你希望对方应该做到的</a:t>
            </a:r>
            <a:endParaRPr lang="en-US" altLang="zh-CN" dirty="0"/>
          </a:p>
          <a:p>
            <a:pPr lvl="1"/>
            <a:r>
              <a:rPr lang="zh-CN" altLang="en-US" dirty="0"/>
              <a:t>（团队）团队换人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4: Performing / </a:t>
            </a:r>
            <a:r>
              <a:rPr lang="zh-CN" altLang="en-US" dirty="0"/>
              <a:t>创造</a:t>
            </a:r>
            <a:endParaRPr lang="en-US" dirty="0"/>
          </a:p>
        </p:txBody>
      </p:sp>
      <p:pic>
        <p:nvPicPr>
          <p:cNvPr id="1945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448214" y="1825625"/>
            <a:ext cx="5578146" cy="4351338"/>
          </a:xfrm>
          <a:noFill/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en-US" dirty="0"/>
              <a:t>另一种可能</a:t>
            </a:r>
            <a:endParaRPr lang="en-US" dirty="0"/>
          </a:p>
        </p:txBody>
      </p:sp>
      <p:sp>
        <p:nvSpPr>
          <p:cNvPr id="2048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团队解散</a:t>
            </a:r>
            <a:r>
              <a:rPr lang="en-US" altLang="zh-CN" dirty="0"/>
              <a:t>/</a:t>
            </a:r>
            <a:r>
              <a:rPr lang="en-US" dirty="0"/>
              <a:t>Deforming</a:t>
            </a:r>
          </a:p>
          <a:p>
            <a:r>
              <a:rPr lang="zh-CN" altLang="en-US" dirty="0"/>
              <a:t>画出一幅团队解散、两人散伙的图</a:t>
            </a:r>
            <a:endParaRPr lang="en-US" altLang="zh-CN" dirty="0"/>
          </a:p>
          <a:p>
            <a:pPr lvl="1"/>
            <a:r>
              <a:rPr lang="en-US" dirty="0"/>
              <a:t>&lt;ask for best picture to describe “deforming”&gt;</a:t>
            </a:r>
          </a:p>
          <a:p>
            <a:r>
              <a:rPr lang="en-US" altLang="zh-CN" dirty="0"/>
              <a:t>5 </a:t>
            </a:r>
            <a:r>
              <a:rPr lang="zh-CN" altLang="en-US" dirty="0"/>
              <a:t>分钟，发布到博客上</a:t>
            </a:r>
            <a:endParaRPr lang="en-US" dirty="0"/>
          </a:p>
          <a:p>
            <a:pPr marL="118872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Now … for team project</a:t>
            </a:r>
          </a:p>
        </p:txBody>
      </p:sp>
      <p:sp>
        <p:nvSpPr>
          <p:cNvPr id="21506" name="Content Placeholder 1"/>
          <p:cNvSpPr>
            <a:spLocks noGrp="1"/>
          </p:cNvSpPr>
          <p:nvPr>
            <p:ph idx="1"/>
          </p:nvPr>
        </p:nvSpPr>
        <p:spPr>
          <a:xfrm>
            <a:off x="1981200" y="1447801"/>
            <a:ext cx="8229600" cy="4525963"/>
          </a:xfrm>
        </p:spPr>
        <p:txBody>
          <a:bodyPr/>
          <a:lstStyle/>
          <a:p>
            <a:r>
              <a:rPr lang="en-US" altLang="zh-CN" dirty="0"/>
              <a:t>The collaboration stage can also apply to a team. </a:t>
            </a:r>
            <a:endParaRPr lang="en-US" dirty="0"/>
          </a:p>
          <a:p>
            <a:r>
              <a:rPr lang="en-US" dirty="0"/>
              <a:t>Which stage is your team at?</a:t>
            </a:r>
          </a:p>
          <a:p>
            <a:pPr lvl="1"/>
            <a:r>
              <a:rPr lang="en-US" dirty="0"/>
              <a:t>1: Forming / </a:t>
            </a:r>
            <a:r>
              <a:rPr lang="zh-CN" altLang="en-US" dirty="0"/>
              <a:t>萌芽</a:t>
            </a:r>
            <a:endParaRPr lang="en-US" altLang="zh-CN" dirty="0"/>
          </a:p>
          <a:p>
            <a:pPr lvl="1"/>
            <a:r>
              <a:rPr lang="en-US" altLang="zh-CN" dirty="0"/>
              <a:t>2: Storming / </a:t>
            </a:r>
            <a:r>
              <a:rPr lang="zh-CN" altLang="en-US" dirty="0"/>
              <a:t>磨合</a:t>
            </a:r>
            <a:endParaRPr lang="en-US" altLang="zh-CN" dirty="0"/>
          </a:p>
          <a:p>
            <a:pPr lvl="1"/>
            <a:r>
              <a:rPr lang="en-US" altLang="zh-CN" dirty="0"/>
              <a:t>3: </a:t>
            </a:r>
            <a:r>
              <a:rPr lang="en-US" altLang="zh-CN" dirty="0" err="1"/>
              <a:t>Norming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规范</a:t>
            </a:r>
            <a:endParaRPr lang="en-US" altLang="zh-CN" dirty="0"/>
          </a:p>
          <a:p>
            <a:pPr lvl="1"/>
            <a:r>
              <a:rPr lang="en-US" altLang="zh-CN" dirty="0"/>
              <a:t>4: Performing / </a:t>
            </a:r>
            <a:r>
              <a:rPr lang="zh-CN" altLang="en-US" dirty="0"/>
              <a:t>创造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b="1" dirty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Influence</a:t>
            </a:r>
          </a:p>
        </p:txBody>
      </p:sp>
      <p:sp>
        <p:nvSpPr>
          <p:cNvPr id="11266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Achieve things by authority</a:t>
            </a:r>
          </a:p>
          <a:p>
            <a:pPr lvl="1"/>
            <a:r>
              <a:rPr lang="en-US" sz="2000" dirty="0"/>
              <a:t>Up-down management</a:t>
            </a:r>
          </a:p>
          <a:p>
            <a:pPr lvl="1"/>
            <a:r>
              <a:rPr lang="en-US" sz="2000" dirty="0"/>
              <a:t>Family</a:t>
            </a:r>
          </a:p>
          <a:p>
            <a:pPr lvl="1"/>
            <a:r>
              <a:rPr lang="en-US" sz="2000" dirty="0"/>
              <a:t>Teacher – student  </a:t>
            </a:r>
            <a:r>
              <a:rPr lang="en-US" altLang="zh-CN" sz="2000" dirty="0"/>
              <a:t>(students can PRETEND to listen…)</a:t>
            </a:r>
            <a:endParaRPr lang="en-US" sz="2000" dirty="0"/>
          </a:p>
          <a:p>
            <a:pPr lvl="1"/>
            <a:r>
              <a:rPr lang="en-US" sz="2000" dirty="0"/>
              <a:t>Consequence of not listening to authority</a:t>
            </a:r>
          </a:p>
          <a:p>
            <a:pPr lvl="2"/>
            <a:r>
              <a:rPr lang="en-US" sz="1800" dirty="0"/>
              <a:t>Bad – prison guard / prisoner</a:t>
            </a:r>
          </a:p>
          <a:p>
            <a:r>
              <a:rPr lang="en-US" sz="2400" dirty="0"/>
              <a:t>Achieve things by influence</a:t>
            </a:r>
          </a:p>
          <a:p>
            <a:pPr lvl="1"/>
            <a:r>
              <a:rPr lang="en-US" sz="2000" dirty="0"/>
              <a:t>Peer to peer</a:t>
            </a:r>
          </a:p>
          <a:p>
            <a:pPr lvl="1"/>
            <a:r>
              <a:rPr lang="en-US" sz="2000" dirty="0"/>
              <a:t>Lower to upper</a:t>
            </a:r>
          </a:p>
          <a:p>
            <a:pPr lvl="1"/>
            <a:r>
              <a:rPr lang="en-US" sz="2000" dirty="0"/>
              <a:t>Direct or in-direct</a:t>
            </a:r>
          </a:p>
          <a:p>
            <a:r>
              <a:rPr lang="en-US" sz="2400" dirty="0"/>
              <a:t>In software teams, influence is the major way to change others</a:t>
            </a:r>
          </a:p>
          <a:p>
            <a:pPr lvl="1"/>
            <a:r>
              <a:rPr lang="en-US" sz="2000" dirty="0"/>
              <a:t>Order doesn’t work well. 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49044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Different ways to influence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3097977"/>
              </p:ext>
            </p:extLst>
          </p:nvPr>
        </p:nvGraphicFramePr>
        <p:xfrm>
          <a:off x="1981200" y="1774825"/>
          <a:ext cx="8229600" cy="2674620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technique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Assertion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/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 断言</a:t>
                      </a: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就是这样吧，听我的，没错！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Logic/feeling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Push / pull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situation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感情很强烈，适用于有充分信任的同伴。语音、语调、身体语言都能帮助传递强烈的信息。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  <a:ea typeface="SimHei" pitchFamily="49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情况危急时。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11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代码还是给人读</a:t>
            </a:r>
            <a:r>
              <a:rPr lang="en-US" altLang="zh-CN" dirty="0"/>
              <a:t>/</a:t>
            </a:r>
            <a:r>
              <a:rPr lang="zh-CN" altLang="en-US" dirty="0"/>
              <a:t>维护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950"/>
            <a:r>
              <a:rPr lang="zh-CN" altLang="en-US" dirty="0"/>
              <a:t>你的代码决定了你的</a:t>
            </a:r>
            <a:r>
              <a:rPr lang="en-US" altLang="zh-CN" dirty="0"/>
              <a:t>RP</a:t>
            </a:r>
          </a:p>
          <a:p>
            <a:pPr marL="363538" lvl="1"/>
            <a:r>
              <a:rPr lang="zh-CN" altLang="en-US" dirty="0"/>
              <a:t>软件团队就是一个小社会</a:t>
            </a:r>
            <a:endParaRPr lang="en-US" altLang="zh-CN" dirty="0"/>
          </a:p>
          <a:p>
            <a:pPr marL="628714" lvl="2"/>
            <a:r>
              <a:rPr lang="zh-CN" altLang="en-US" dirty="0"/>
              <a:t>不要搞得大家看不起你的</a:t>
            </a:r>
            <a:r>
              <a:rPr lang="en-US" altLang="zh-CN" dirty="0"/>
              <a:t> RP</a:t>
            </a:r>
          </a:p>
          <a:p>
            <a:pPr marL="107950"/>
            <a:r>
              <a:rPr lang="zh-CN" altLang="en-US" dirty="0"/>
              <a:t>越早发现问题约好</a:t>
            </a:r>
            <a:endParaRPr lang="en-US" dirty="0"/>
          </a:p>
          <a:p>
            <a:pPr marL="363538" lvl="1"/>
            <a:r>
              <a:rPr lang="zh-CN" altLang="en-US" dirty="0"/>
              <a:t>代码复审越早约好</a:t>
            </a:r>
            <a:endParaRPr lang="en-US" dirty="0"/>
          </a:p>
          <a:p>
            <a:pPr marL="363538" lvl="1"/>
            <a:r>
              <a:rPr lang="zh-CN" altLang="en-US" dirty="0"/>
              <a:t>推到极致</a:t>
            </a:r>
            <a:endParaRPr lang="en-US" altLang="zh-CN" dirty="0"/>
          </a:p>
          <a:p>
            <a:pPr marL="628714" lvl="2"/>
            <a:r>
              <a:rPr lang="zh-CN" altLang="en-US" dirty="0"/>
              <a:t>当你写的时候，就有人复审 </a:t>
            </a:r>
            <a:r>
              <a:rPr lang="en-US" altLang="zh-CN" dirty="0"/>
              <a:t>= </a:t>
            </a:r>
            <a:r>
              <a:rPr lang="en-US" dirty="0"/>
              <a:t>Pair Programming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26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Different ways to influence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0973253"/>
              </p:ext>
            </p:extLst>
          </p:nvPr>
        </p:nvGraphicFramePr>
        <p:xfrm>
          <a:off x="1981200" y="1774826"/>
          <a:ext cx="8229600" cy="1857375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technique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Bridge / 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桥梁</a:t>
                      </a: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能不能再给我讲讲你分手的理由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……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Logic/feeling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Push / pull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situation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双方并不十分了解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746264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Different ways to influence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876359"/>
              </p:ext>
            </p:extLst>
          </p:nvPr>
        </p:nvGraphicFramePr>
        <p:xfrm>
          <a:off x="1981200" y="1774826"/>
          <a:ext cx="8229600" cy="2668905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technique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Persuasion /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说服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如果我们这样做，根据我的分析，我们会有这样的好处，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a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、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 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、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 c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……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Logic/feeling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Push / pull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situation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有条理，建立在逻辑分析的基础上。即使不能全部说服，对方也可能接受部分意见。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30132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Different ways to influence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4768405"/>
              </p:ext>
            </p:extLst>
          </p:nvPr>
        </p:nvGraphicFramePr>
        <p:xfrm>
          <a:off x="1981200" y="1774826"/>
          <a:ext cx="8229600" cy="2943225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technique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</a:rPr>
                        <a:t>Attraction / 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吸引</a:t>
                      </a: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example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你想过舒适的生活么？你想在家里发财么？加入我们的传销队伍吧，几个月后就可以有上万元的收入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……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Logic/feeling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Push / pull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</a:rPr>
                        <a:t>situation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 Sans Unicode" pitchFamily="34" charset="0"/>
                          <a:ea typeface="SimHei" pitchFamily="49" charset="-122"/>
                        </a:rPr>
                        <a:t>可以有效地传递信息，但是要注意信息的准确性。夸大的渲染会降低个人的可信度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 Sans Unicod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7916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练习： 影响力</a:t>
            </a:r>
            <a:endParaRPr lang="en-US" dirty="0"/>
          </a:p>
        </p:txBody>
      </p:sp>
      <p:sp>
        <p:nvSpPr>
          <p:cNvPr id="16386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教室内分四个角落</a:t>
            </a:r>
            <a:endParaRPr lang="en-US" altLang="zh-CN" dirty="0"/>
          </a:p>
          <a:p>
            <a:pPr lvl="1"/>
            <a:r>
              <a:rPr lang="zh-CN" altLang="en-US" dirty="0"/>
              <a:t>断言</a:t>
            </a:r>
            <a:r>
              <a:rPr lang="en-US" altLang="zh-CN" dirty="0"/>
              <a:t>/</a:t>
            </a:r>
            <a:r>
              <a:rPr lang="zh-CN" altLang="en-US" dirty="0"/>
              <a:t>桥梁</a:t>
            </a:r>
            <a:r>
              <a:rPr lang="en-US" altLang="zh-CN" dirty="0"/>
              <a:t>/</a:t>
            </a:r>
            <a:r>
              <a:rPr lang="zh-CN" altLang="en-US" dirty="0"/>
              <a:t>说服</a:t>
            </a:r>
            <a:r>
              <a:rPr lang="en-US" altLang="zh-CN" dirty="0"/>
              <a:t>/</a:t>
            </a:r>
            <a:r>
              <a:rPr lang="zh-CN" altLang="en-US" dirty="0"/>
              <a:t>吸引</a:t>
            </a:r>
            <a:endParaRPr lang="en-US" altLang="zh-CN" dirty="0"/>
          </a:p>
          <a:p>
            <a:r>
              <a:rPr lang="zh-CN" altLang="en-US" dirty="0"/>
              <a:t>按照个人最喜欢程度，依次排名</a:t>
            </a:r>
            <a:endParaRPr lang="en-US" dirty="0"/>
          </a:p>
          <a:p>
            <a:r>
              <a:rPr lang="en-US" altLang="zh-CN" dirty="0"/>
              <a:t>Loop</a:t>
            </a:r>
          </a:p>
          <a:p>
            <a:pPr lvl="1"/>
            <a:r>
              <a:rPr lang="zh-CN" altLang="en-US" dirty="0"/>
              <a:t>所有人到自己最喜欢的那个方式去</a:t>
            </a:r>
            <a:endParaRPr lang="en-US" altLang="zh-CN" dirty="0"/>
          </a:p>
          <a:p>
            <a:pPr lvl="1"/>
            <a:r>
              <a:rPr lang="zh-CN" altLang="en-US" dirty="0"/>
              <a:t>选举一个主持人</a:t>
            </a:r>
            <a:endParaRPr lang="en-US" dirty="0"/>
          </a:p>
          <a:p>
            <a:pPr lvl="2"/>
            <a:r>
              <a:rPr lang="zh-CN" altLang="en-US" dirty="0"/>
              <a:t>列出</a:t>
            </a:r>
            <a:r>
              <a:rPr lang="en-US" dirty="0"/>
              <a:t> 2-3 </a:t>
            </a:r>
            <a:r>
              <a:rPr lang="zh-CN" altLang="en-US" dirty="0"/>
              <a:t>实际生活的情景，你的说服方式最适合的。 </a:t>
            </a:r>
            <a:endParaRPr lang="en-US" dirty="0"/>
          </a:p>
          <a:p>
            <a:pPr lvl="2"/>
            <a:r>
              <a:rPr lang="zh-CN" altLang="en-US" dirty="0"/>
              <a:t>列出 </a:t>
            </a:r>
            <a:r>
              <a:rPr lang="en-US" altLang="zh-CN" dirty="0"/>
              <a:t>1</a:t>
            </a:r>
            <a:r>
              <a:rPr lang="en-US" dirty="0"/>
              <a:t>-</a:t>
            </a:r>
            <a:r>
              <a:rPr lang="en-US" altLang="zh-CN" dirty="0"/>
              <a:t>2 </a:t>
            </a:r>
            <a:r>
              <a:rPr lang="zh-CN" altLang="en-US" dirty="0"/>
              <a:t>不适合的情景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移动到 “最喜欢” 方式的下一名</a:t>
            </a:r>
            <a:r>
              <a:rPr lang="en-US" dirty="0"/>
              <a:t> </a:t>
            </a:r>
          </a:p>
          <a:p>
            <a:r>
              <a:rPr lang="zh-CN" altLang="en-US" dirty="0"/>
              <a:t>主持人描述这些情景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0244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0566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 Exercise – secret vote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CN" dirty="0"/>
              <a:t>Rank your partners, right down the names of all your partners</a:t>
            </a:r>
          </a:p>
          <a:p>
            <a:pPr lvl="1"/>
            <a:r>
              <a:rPr lang="en-US" altLang="zh-CN" dirty="0"/>
              <a:t>1) your 1</a:t>
            </a:r>
            <a:r>
              <a:rPr lang="en-US" altLang="zh-CN" baseline="30000" dirty="0"/>
              <a:t>st</a:t>
            </a:r>
            <a:r>
              <a:rPr lang="en-US" altLang="zh-CN" dirty="0"/>
              <a:t> pair project partner</a:t>
            </a:r>
          </a:p>
          <a:p>
            <a:pPr lvl="1"/>
            <a:r>
              <a:rPr lang="en-US" altLang="zh-CN" dirty="0"/>
              <a:t>2) your 2</a:t>
            </a:r>
            <a:r>
              <a:rPr lang="en-US" altLang="zh-CN" baseline="30000" dirty="0"/>
              <a:t>nd</a:t>
            </a:r>
            <a:r>
              <a:rPr lang="en-US" altLang="zh-CN" dirty="0"/>
              <a:t> pair project partner</a:t>
            </a:r>
          </a:p>
          <a:p>
            <a:pPr lvl="1"/>
            <a:r>
              <a:rPr lang="en-US" altLang="zh-CN" dirty="0"/>
              <a:t>3) your team members in team project. </a:t>
            </a:r>
          </a:p>
          <a:p>
            <a:r>
              <a:rPr lang="en-US" altLang="zh-CN" dirty="0"/>
              <a:t>Is he/she a good partner that you really enjoying working with?  Best people on top, then going down. </a:t>
            </a:r>
          </a:p>
          <a:p>
            <a:r>
              <a:rPr lang="zh-CN" altLang="en-US" dirty="0"/>
              <a:t>每个人列出一个一维的名单，你自己也在里面，从合作精神最高到最低排列，没有并列。 </a:t>
            </a:r>
          </a:p>
          <a:p>
            <a:pPr lvl="2"/>
            <a:r>
              <a:rPr lang="zh-CN" altLang="en-US" dirty="0"/>
              <a:t>小伙伴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小伙伴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本人</a:t>
            </a:r>
          </a:p>
          <a:p>
            <a:pPr lvl="2"/>
            <a:r>
              <a:rPr lang="zh-CN" altLang="en-US" dirty="0"/>
              <a:t>小伙伴</a:t>
            </a:r>
            <a:r>
              <a:rPr lang="en-US" altLang="zh-CN" dirty="0"/>
              <a:t>3</a:t>
            </a:r>
          </a:p>
          <a:p>
            <a:pPr lvl="2"/>
            <a:r>
              <a:rPr lang="en-US" altLang="zh-CN" dirty="0"/>
              <a:t>... </a:t>
            </a:r>
          </a:p>
          <a:p>
            <a:r>
              <a:rPr lang="zh-CN" altLang="en-US" dirty="0"/>
              <a:t>如何打分</a:t>
            </a:r>
            <a:r>
              <a:rPr lang="en-US" altLang="zh-CN" dirty="0"/>
              <a:t>?  “</a:t>
            </a:r>
            <a:r>
              <a:rPr lang="zh-CN" altLang="en-US" dirty="0"/>
              <a:t>本人” 得到</a:t>
            </a:r>
            <a:r>
              <a:rPr lang="en-US" altLang="zh-CN" dirty="0"/>
              <a:t>0 </a:t>
            </a:r>
            <a:r>
              <a:rPr lang="zh-CN" altLang="en-US" dirty="0"/>
              <a:t>分， 比“本人“高一个名次，则加 </a:t>
            </a:r>
            <a:r>
              <a:rPr lang="en-US" altLang="zh-CN" dirty="0"/>
              <a:t>1 </a:t>
            </a:r>
            <a:r>
              <a:rPr lang="zh-CN" altLang="en-US" dirty="0"/>
              <a:t>分，低一个名次，则减 </a:t>
            </a:r>
            <a:r>
              <a:rPr lang="en-US" altLang="zh-CN" dirty="0"/>
              <a:t>1 </a:t>
            </a:r>
            <a:r>
              <a:rPr lang="zh-CN" altLang="en-US" dirty="0"/>
              <a:t>分， 以此类推。 </a:t>
            </a:r>
            <a:r>
              <a:rPr lang="en-US" altLang="zh-CN" dirty="0"/>
              <a:t>TA </a:t>
            </a:r>
            <a:r>
              <a:rPr lang="zh-CN" altLang="en-US" dirty="0"/>
              <a:t>拿到全部人的提名后，给所有人统计分数。 然后公布。</a:t>
            </a:r>
          </a:p>
          <a:p>
            <a:r>
              <a:rPr lang="zh-CN" altLang="en-US" dirty="0"/>
              <a:t>任课老师决定是否给得分最高的部分同学某种奖励分。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/>
              <a:t>这个可以在学期最后做。</a:t>
            </a:r>
            <a:r>
              <a:rPr lang="zh-CN" altLang="en-US" dirty="0"/>
              <a:t>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77D88-E090-464B-BC87-D60EE9128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2149D-B9D8-49F7-8135-09433B6F8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5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Broken Window (</a:t>
            </a:r>
            <a:r>
              <a:rPr lang="zh-CN" altLang="en-US" dirty="0"/>
              <a:t>破窗理论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13314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7950"/>
            <a:r>
              <a:rPr lang="en-US" sz="2400" dirty="0"/>
              <a:t>Broken Window Theory</a:t>
            </a:r>
          </a:p>
          <a:p>
            <a:pPr marL="363538" lvl="1"/>
            <a:r>
              <a:rPr lang="en-US" sz="2000" dirty="0"/>
              <a:t>A few broken windows -&gt; </a:t>
            </a:r>
          </a:p>
          <a:p>
            <a:pPr marL="363538" lvl="1"/>
            <a:r>
              <a:rPr lang="en-US" sz="2000" dirty="0"/>
              <a:t>more broken windows -&gt; </a:t>
            </a:r>
          </a:p>
          <a:p>
            <a:pPr marL="363538" lvl="1"/>
            <a:r>
              <a:rPr lang="en-US" sz="2000" dirty="0"/>
              <a:t>vandalizing the house</a:t>
            </a:r>
          </a:p>
          <a:p>
            <a:pPr marL="363538" lvl="1"/>
            <a:r>
              <a:rPr lang="en-US" sz="2000" dirty="0"/>
              <a:t>Litter on a sidewalk -&gt; </a:t>
            </a:r>
          </a:p>
          <a:p>
            <a:pPr marL="363538" lvl="1"/>
            <a:r>
              <a:rPr lang="en-US" sz="2000" dirty="0"/>
              <a:t>more litter -&gt; </a:t>
            </a:r>
          </a:p>
          <a:p>
            <a:pPr marL="363538" lvl="1"/>
            <a:r>
              <a:rPr lang="en-US" sz="2000" dirty="0"/>
              <a:t>becomes an dumping ground -&gt; </a:t>
            </a:r>
          </a:p>
          <a:p>
            <a:pPr marL="363538" lvl="1"/>
            <a:r>
              <a:rPr lang="en-US" sz="2000" dirty="0"/>
              <a:t>unsafe street</a:t>
            </a:r>
          </a:p>
          <a:p>
            <a:pPr marL="107950"/>
            <a:r>
              <a:rPr lang="en-US" sz="2400" dirty="0"/>
              <a:t>Example - New York City in 1980’s</a:t>
            </a:r>
          </a:p>
          <a:p>
            <a:pPr marL="363538" lvl="1"/>
            <a:r>
              <a:rPr lang="en-US" sz="2000" dirty="0"/>
              <a:t>Start from small violations, strictly enforce the law</a:t>
            </a:r>
          </a:p>
          <a:p>
            <a:pPr marL="363538" lvl="1"/>
            <a:r>
              <a:rPr lang="en-US" sz="2000" dirty="0"/>
              <a:t>Clean up subway and subway cars, every line, every car, everyday</a:t>
            </a:r>
          </a:p>
        </p:txBody>
      </p:sp>
    </p:spTree>
    <p:extLst>
      <p:ext uri="{BB962C8B-B14F-4D97-AF65-F5344CB8AC3E}">
        <p14:creationId xmlns:p14="http://schemas.microsoft.com/office/powerpoint/2010/main" val="218387744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Yahei">
      <a:majorFont>
        <a:latin typeface="Calibri Light"/>
        <a:ea typeface="Microsoft YaHei UI"/>
        <a:cs typeface=""/>
      </a:majorFont>
      <a:minorFont>
        <a:latin typeface="Calibri"/>
        <a:ea typeface="Microsoft YaHei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71182FA640024E8A2815D490E1EF25" ma:contentTypeVersion="0" ma:contentTypeDescription="Create a new document." ma:contentTypeScope="" ma:versionID="3591aab47f172a2900f307f59d42222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f28ea01430cdfb20a10736313f817e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BBD450-ED2C-4B32-AA11-0C24F8E183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A3927A-AB82-49FD-A956-BA1FE019E53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EAD68A9-AC33-4D5E-8965-E195C639AA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11939</TotalTime>
  <Words>5449</Words>
  <Application>Microsoft Office PowerPoint</Application>
  <PresentationFormat>Widescreen</PresentationFormat>
  <Paragraphs>577</Paragraphs>
  <Slides>86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100" baseType="lpstr">
      <vt:lpstr>楷体_GB2312</vt:lpstr>
      <vt:lpstr>Microsoft YaHei</vt:lpstr>
      <vt:lpstr>Microsoft YaHei UI</vt:lpstr>
      <vt:lpstr>SimHei</vt:lpstr>
      <vt:lpstr>宋体</vt:lpstr>
      <vt:lpstr>Arial</vt:lpstr>
      <vt:lpstr>Calibri</vt:lpstr>
      <vt:lpstr>Calibri Light</vt:lpstr>
      <vt:lpstr>Lucida Sans Unicode</vt:lpstr>
      <vt:lpstr>Times New Roman</vt:lpstr>
      <vt:lpstr>Verdana</vt:lpstr>
      <vt:lpstr>Wingdings</vt:lpstr>
      <vt:lpstr>Wingdings 3</vt:lpstr>
      <vt:lpstr>Depth</vt:lpstr>
      <vt:lpstr>两人合作</vt:lpstr>
      <vt:lpstr>课程内容</vt:lpstr>
      <vt:lpstr>安排</vt:lpstr>
      <vt:lpstr>代码质量</vt:lpstr>
      <vt:lpstr>Clever Code or Good Code?</vt:lpstr>
      <vt:lpstr>运行这个程序</vt:lpstr>
      <vt:lpstr>看起来是巧妙的代码</vt:lpstr>
      <vt:lpstr>代码还是给人读/维护</vt:lpstr>
      <vt:lpstr>Broken Window (破窗理论)</vt:lpstr>
      <vt:lpstr>破窗理论在软件工程中</vt:lpstr>
      <vt:lpstr>What’s solid code?</vt:lpstr>
      <vt:lpstr>Coding Style</vt:lpstr>
      <vt:lpstr>Comment – over coment</vt:lpstr>
      <vt:lpstr>Header Comment</vt:lpstr>
      <vt:lpstr>In-body comment</vt:lpstr>
      <vt:lpstr>Design guideline</vt:lpstr>
      <vt:lpstr>Coding Standard Discussion</vt:lpstr>
      <vt:lpstr>Code Review</vt:lpstr>
      <vt:lpstr>复审应该多严格？</vt:lpstr>
      <vt:lpstr>课堂练习</vt:lpstr>
      <vt:lpstr>代码复审核查表</vt:lpstr>
      <vt:lpstr>代码复审核查表</vt:lpstr>
      <vt:lpstr>代码复审核查表</vt:lpstr>
      <vt:lpstr>Great Code， or Good Enough Code?</vt:lpstr>
      <vt:lpstr>态度问题</vt:lpstr>
      <vt:lpstr>态度问题 (继续)</vt:lpstr>
      <vt:lpstr>设计问题</vt:lpstr>
      <vt:lpstr>和进度的冲突</vt:lpstr>
      <vt:lpstr>Attitude (cont.)</vt:lpstr>
      <vt:lpstr>Zero defect - solution</vt:lpstr>
      <vt:lpstr>Zero defect – solution (cont.)</vt:lpstr>
      <vt:lpstr>Before you code gets in…</vt:lpstr>
      <vt:lpstr>After you fix a bug</vt:lpstr>
      <vt:lpstr>It’s a team effort</vt:lpstr>
      <vt:lpstr>The bug you don’t want to fix</vt:lpstr>
      <vt:lpstr>Quiz</vt:lpstr>
      <vt:lpstr>quiz</vt:lpstr>
      <vt:lpstr>防御式编程 Defensive Programming</vt:lpstr>
      <vt:lpstr>Exception handling </vt:lpstr>
      <vt:lpstr>Exception handling (cont.)</vt:lpstr>
      <vt:lpstr>代码复审 in Visual Studio</vt:lpstr>
      <vt:lpstr>Team Work</vt:lpstr>
      <vt:lpstr>结对编程</vt:lpstr>
      <vt:lpstr>最早有记录的结对编程</vt:lpstr>
      <vt:lpstr>结对编程 Pair Programming</vt:lpstr>
      <vt:lpstr>Pair Programming Examples</vt:lpstr>
      <vt:lpstr>好处</vt:lpstr>
      <vt:lpstr>好处</vt:lpstr>
      <vt:lpstr>坏处/Drawbacks</vt:lpstr>
      <vt:lpstr>最合适的场景</vt:lpstr>
      <vt:lpstr>不适合的场景</vt:lpstr>
      <vt:lpstr>Pair Programming Side Effect</vt:lpstr>
      <vt:lpstr>Pair Programming Goes Wrong</vt:lpstr>
      <vt:lpstr>个人要避免不好的习惯</vt:lpstr>
      <vt:lpstr>推向极致</vt:lpstr>
      <vt:lpstr>Famous collaboration of a pair</vt:lpstr>
      <vt:lpstr>Examples:  Hewlett and Packard</vt:lpstr>
      <vt:lpstr>Examples – Wozniak and Jobs</vt:lpstr>
      <vt:lpstr>Paul and Bill</vt:lpstr>
      <vt:lpstr>Jerry Yang and David Filo</vt:lpstr>
      <vt:lpstr>Page and Brin</vt:lpstr>
      <vt:lpstr>Facebook: Mark and Eduardo</vt:lpstr>
      <vt:lpstr>In IT history</vt:lpstr>
      <vt:lpstr>Collaboration</vt:lpstr>
      <vt:lpstr>1: Forming / 萌芽</vt:lpstr>
      <vt:lpstr>课堂练习：How to FORM better</vt:lpstr>
      <vt:lpstr>2: Storming / 磨合</vt:lpstr>
      <vt:lpstr>如何磨合</vt:lpstr>
      <vt:lpstr>Sandwiches / 三明治 </vt:lpstr>
      <vt:lpstr>Bread … Meat … Bread</vt:lpstr>
      <vt:lpstr>三明治/Sandwich Steps</vt:lpstr>
      <vt:lpstr>如何提供反馈</vt:lpstr>
      <vt:lpstr>3：Norming / 规范</vt:lpstr>
      <vt:lpstr>如何规范/How to NORM better</vt:lpstr>
      <vt:lpstr>4: Performing / 创造</vt:lpstr>
      <vt:lpstr>另一种可能</vt:lpstr>
      <vt:lpstr>Now … for team project</vt:lpstr>
      <vt:lpstr>Influence</vt:lpstr>
      <vt:lpstr>Different ways to influence</vt:lpstr>
      <vt:lpstr>Different ways to influence</vt:lpstr>
      <vt:lpstr>Different ways to influence</vt:lpstr>
      <vt:lpstr>Different ways to influence</vt:lpstr>
      <vt:lpstr>练习： 影响力</vt:lpstr>
      <vt:lpstr>Questions and Answer</vt:lpstr>
      <vt:lpstr>Class Exercise – secret vote</vt:lpstr>
      <vt:lpstr>appendix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Agile, XP, and TDD</dc:title>
  <dc:creator>xin zou</dc:creator>
  <cp:lastModifiedBy>Xin Zou</cp:lastModifiedBy>
  <cp:revision>139</cp:revision>
  <dcterms:created xsi:type="dcterms:W3CDTF">2007-10-15T02:17:14Z</dcterms:created>
  <dcterms:modified xsi:type="dcterms:W3CDTF">2018-10-08T05:56:47Z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0x0101006371182FA640024E8A2815D490E1EF25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xinz@microsoft.com</vt:lpwstr>
  </property>
  <property fmtid="{D5CDD505-2E9C-101B-9397-08002B2CF9AE}" pid="7" name="MSIP_Label_f42aa342-8706-4288-bd11-ebb85995028c_SetDate">
    <vt:lpwstr>2018-10-08T05:45:10.2430665Z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